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9" r:id="rId3"/>
    <p:sldMasterId id="2147483672" r:id="rId4"/>
  </p:sldMasterIdLst>
  <p:notesMasterIdLst>
    <p:notesMasterId r:id="rId7"/>
  </p:notesMasterIdLst>
  <p:sldIdLst>
    <p:sldId id="377" r:id="rId5"/>
    <p:sldId id="266" r:id="rId6"/>
    <p:sldId id="653" r:id="rId8"/>
    <p:sldId id="280" r:id="rId9"/>
    <p:sldId id="483" r:id="rId10"/>
    <p:sldId id="466" r:id="rId11"/>
    <p:sldId id="267" r:id="rId12"/>
    <p:sldId id="631" r:id="rId13"/>
    <p:sldId id="506" r:id="rId14"/>
    <p:sldId id="632" r:id="rId15"/>
    <p:sldId id="633" r:id="rId16"/>
    <p:sldId id="634" r:id="rId17"/>
    <p:sldId id="643" r:id="rId18"/>
    <p:sldId id="507" r:id="rId19"/>
    <p:sldId id="635" r:id="rId20"/>
    <p:sldId id="636" r:id="rId21"/>
    <p:sldId id="638" r:id="rId22"/>
    <p:sldId id="639" r:id="rId23"/>
    <p:sldId id="640" r:id="rId24"/>
    <p:sldId id="642" r:id="rId25"/>
    <p:sldId id="362" r:id="rId26"/>
    <p:sldId id="308"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snapToGrid="0">
      <p:cViewPr varScale="1">
        <p:scale>
          <a:sx n="115" d="100"/>
          <a:sy n="115" d="100"/>
        </p:scale>
        <p:origin x="61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01C80C4-3C37-4B06-AC2A-25F05322FDE0}" type="doc">
      <dgm:prSet loTypeId="list" loCatId="list" qsTypeId="urn:microsoft.com/office/officeart/2005/8/quickstyle/simple1" qsCatId="simple" csTypeId="urn:microsoft.com/office/officeart/2005/8/colors/colorful4" csCatId="accent1" phldr="0"/>
      <dgm:spPr/>
      <dgm:t>
        <a:bodyPr/>
        <a:p>
          <a:endParaRPr lang="zh-CN" altLang="en-US"/>
        </a:p>
      </dgm:t>
    </dgm:pt>
    <dgm:pt modelId="{79F64CC5-B0A0-473A-A647-A8DB6562D23B}">
      <dgm:prSet phldrT="[文本]" phldr="0" custT="0"/>
      <dgm:spPr/>
      <dgm:t>
        <a:bodyPr vert="horz" wrap="square"/>
        <a:p>
          <a:pPr>
            <a:lnSpc>
              <a:spcPct val="100000"/>
            </a:lnSpc>
            <a:spcBef>
              <a:spcPct val="0"/>
            </a:spcBef>
            <a:spcAft>
              <a:spcPct val="35000"/>
            </a:spcAft>
          </a:pPr>
          <a:r>
            <a:rPr lang="zh-CN" altLang="en-US"/>
            <a:t>任务一</a:t>
          </a:r>
          <a:r>
            <a:rPr lang="zh-CN" altLang="en-US"/>
            <a:t> 学前教育与家庭</a:t>
          </a:r>
          <a:r>
            <a:rPr lang="en-US" altLang="zh-CN"/>
            <a:t/>
          </a:r>
          <a:endParaRPr lang="en-US" altLang="zh-CN"/>
        </a:p>
      </dgm:t>
    </dgm:pt>
    <dgm:pt modelId="{702F6268-E14C-45D5-8115-297DAA4B759C}" cxnId="{59F1FD55-F4D0-499A-8D6B-FBD53AB0B254}" type="parTrans">
      <dgm:prSet/>
      <dgm:spPr/>
      <dgm:t>
        <a:bodyPr/>
        <a:p>
          <a:endParaRPr lang="zh-CN" altLang="en-US"/>
        </a:p>
      </dgm:t>
    </dgm:pt>
    <dgm:pt modelId="{981E424B-A63B-4DF7-BC97-1D5B2B7044B1}" cxnId="{59F1FD55-F4D0-499A-8D6B-FBD53AB0B254}" type="sibTrans">
      <dgm:prSet/>
      <dgm:spPr/>
      <dgm:t>
        <a:bodyPr/>
        <a:p>
          <a:endParaRPr lang="zh-CN" altLang="en-US"/>
        </a:p>
      </dgm:t>
    </dgm:pt>
    <dgm:pt modelId="{D4AB1542-9F74-4E45-B615-57F5DFDC43EE}">
      <dgm:prSet phldrT="[文本]" phldr="0" custT="0"/>
      <dgm:spPr/>
      <dgm:t>
        <a:bodyPr vert="horz" wrap="square"/>
        <a:p>
          <a:pPr>
            <a:lnSpc>
              <a:spcPct val="100000"/>
            </a:lnSpc>
            <a:spcBef>
              <a:spcPct val="0"/>
            </a:spcBef>
            <a:spcAft>
              <a:spcPct val="35000"/>
            </a:spcAft>
          </a:pPr>
          <a:r>
            <a:rPr lang="zh-CN" altLang="en-US"/>
            <a:t>任务二</a:t>
          </a:r>
          <a:r>
            <a:rPr lang="zh-CN" altLang="en-US"/>
            <a:t> 学前教育与社区</a:t>
          </a:r>
          <a:r>
            <a:rPr lang="zh-CN" altLang="en-US"/>
            <a:t/>
          </a:r>
          <a:endParaRPr lang="zh-CN" altLang="en-US"/>
        </a:p>
      </dgm:t>
    </dgm:pt>
    <dgm:pt modelId="{DCA1BD93-FD98-4A06-8ECE-28E6935BECED}" cxnId="{70C47E03-C5F3-4847-81A2-0A9421AF2F04}" type="parTrans">
      <dgm:prSet/>
      <dgm:spPr/>
      <dgm:t>
        <a:bodyPr/>
        <a:p>
          <a:endParaRPr lang="zh-CN" altLang="en-US"/>
        </a:p>
      </dgm:t>
    </dgm:pt>
    <dgm:pt modelId="{69748832-ECC5-4F63-A6AC-8504A7E906B9}" cxnId="{70C47E03-C5F3-4847-81A2-0A9421AF2F04}" type="sibTrans">
      <dgm:prSet/>
      <dgm:spPr/>
      <dgm:t>
        <a:bodyPr/>
        <a:p>
          <a:endParaRPr lang="zh-CN" altLang="en-US"/>
        </a:p>
      </dgm:t>
    </dgm:pt>
    <dgm:pt modelId="{EE3CB678-3AF3-48EB-A9A3-4C9B3B638DF4}" type="pres">
      <dgm:prSet presAssocID="{501C80C4-3C37-4B06-AC2A-25F05322FDE0}" presName="linear" presStyleCnt="0">
        <dgm:presLayoutVars>
          <dgm:dir/>
          <dgm:animLvl val="lvl"/>
          <dgm:resizeHandles val="exact"/>
        </dgm:presLayoutVars>
      </dgm:prSet>
      <dgm:spPr/>
    </dgm:pt>
    <dgm:pt modelId="{A787D67B-DDA1-4988-8415-DCD48FC3EA83}" type="pres">
      <dgm:prSet presAssocID="{79F64CC5-B0A0-473A-A647-A8DB6562D23B}" presName="parentLin" presStyleCnt="0"/>
      <dgm:spPr/>
    </dgm:pt>
    <dgm:pt modelId="{0797CEA2-9F9D-4159-A8DC-2F0D60611F3B}" type="pres">
      <dgm:prSet presAssocID="{79F64CC5-B0A0-473A-A647-A8DB6562D23B}" presName="parentLeftMargin" presStyleCnt="0"/>
      <dgm:spPr/>
    </dgm:pt>
    <dgm:pt modelId="{2968AA41-C1D3-4EDF-9DB3-378F66B2FD39}" type="pres">
      <dgm:prSet presAssocID="{79F64CC5-B0A0-473A-A647-A8DB6562D23B}" presName="parentText" presStyleLbl="node1" presStyleIdx="0" presStyleCnt="2">
        <dgm:presLayoutVars>
          <dgm:chMax val="0"/>
          <dgm:bulletEnabled val="1"/>
        </dgm:presLayoutVars>
      </dgm:prSet>
      <dgm:spPr/>
    </dgm:pt>
    <dgm:pt modelId="{D61417B3-60F3-4BE3-8E8F-9CEC27ECBCDA}" type="pres">
      <dgm:prSet presAssocID="{79F64CC5-B0A0-473A-A647-A8DB6562D23B}" presName="negativeSpace" presStyleCnt="0"/>
      <dgm:spPr/>
    </dgm:pt>
    <dgm:pt modelId="{D167D85B-ED5F-4134-9F18-E6B4BAE0C614}" type="pres">
      <dgm:prSet presAssocID="{79F64CC5-B0A0-473A-A647-A8DB6562D23B}" presName="childText" presStyleLbl="conFgAcc1" presStyleIdx="0" presStyleCnt="2">
        <dgm:presLayoutVars>
          <dgm:bulletEnabled val="1"/>
        </dgm:presLayoutVars>
      </dgm:prSet>
      <dgm:spPr/>
    </dgm:pt>
    <dgm:pt modelId="{6402558A-B637-4118-8793-2FA57B2393DA}" type="pres">
      <dgm:prSet presAssocID="{981E424B-A63B-4DF7-BC97-1D5B2B7044B1}" presName="spaceBetweenRectangles" presStyleCnt="0"/>
      <dgm:spPr/>
    </dgm:pt>
    <dgm:pt modelId="{8E561E53-8519-43F2-B9E7-546C3EB01970}" type="pres">
      <dgm:prSet presAssocID="{D4AB1542-9F74-4E45-B615-57F5DFDC43EE}" presName="parentLin" presStyleCnt="0"/>
      <dgm:spPr/>
    </dgm:pt>
    <dgm:pt modelId="{3559B5A5-3E91-49F5-A868-297DBB575668}" type="pres">
      <dgm:prSet presAssocID="{D4AB1542-9F74-4E45-B615-57F5DFDC43EE}" presName="parentLeftMargin" presStyleCnt="0"/>
      <dgm:spPr/>
    </dgm:pt>
    <dgm:pt modelId="{48FABA9F-C289-434B-8864-E8FC1B5C2F60}" type="pres">
      <dgm:prSet presAssocID="{D4AB1542-9F74-4E45-B615-57F5DFDC43EE}" presName="parentText" presStyleLbl="node1" presStyleIdx="1" presStyleCnt="2">
        <dgm:presLayoutVars>
          <dgm:chMax val="0"/>
          <dgm:bulletEnabled val="1"/>
        </dgm:presLayoutVars>
      </dgm:prSet>
      <dgm:spPr/>
    </dgm:pt>
    <dgm:pt modelId="{72F65D9D-7898-4EE1-ADBC-A6F5139DEC13}" type="pres">
      <dgm:prSet presAssocID="{D4AB1542-9F74-4E45-B615-57F5DFDC43EE}" presName="negativeSpace" presStyleCnt="0"/>
      <dgm:spPr/>
    </dgm:pt>
    <dgm:pt modelId="{6B4B0D2A-F76A-4881-A678-1599A9C1764F}" type="pres">
      <dgm:prSet presAssocID="{D4AB1542-9F74-4E45-B615-57F5DFDC43EE}" presName="childText" presStyleLbl="conFgAcc1" presStyleIdx="1" presStyleCnt="2">
        <dgm:presLayoutVars>
          <dgm:bulletEnabled val="1"/>
        </dgm:presLayoutVars>
      </dgm:prSet>
      <dgm:spPr/>
    </dgm:pt>
  </dgm:ptLst>
  <dgm:cxnLst>
    <dgm:cxn modelId="{59F1FD55-F4D0-499A-8D6B-FBD53AB0B254}" srcId="{501C80C4-3C37-4B06-AC2A-25F05322FDE0}" destId="{79F64CC5-B0A0-473A-A647-A8DB6562D23B}" srcOrd="0" destOrd="0" parTransId="{702F6268-E14C-45D5-8115-297DAA4B759C}" sibTransId="{981E424B-A63B-4DF7-BC97-1D5B2B7044B1}"/>
    <dgm:cxn modelId="{70C47E03-C5F3-4847-81A2-0A9421AF2F04}" srcId="{501C80C4-3C37-4B06-AC2A-25F05322FDE0}" destId="{D4AB1542-9F74-4E45-B615-57F5DFDC43EE}" srcOrd="1" destOrd="0" parTransId="{DCA1BD93-FD98-4A06-8ECE-28E6935BECED}" sibTransId="{69748832-ECC5-4F63-A6AC-8504A7E906B9}"/>
    <dgm:cxn modelId="{1FA99D86-CA91-495F-8002-6B1A28BCC8DF}" type="presOf" srcId="{501C80C4-3C37-4B06-AC2A-25F05322FDE0}" destId="{EE3CB678-3AF3-48EB-A9A3-4C9B3B638DF4}" srcOrd="0" destOrd="0" presId="urn:microsoft.com/office/officeart/2005/8/layout/list1"/>
    <dgm:cxn modelId="{FA968A37-B04A-4E60-A4F7-85B4F5860066}" type="presParOf" srcId="{EE3CB678-3AF3-48EB-A9A3-4C9B3B638DF4}" destId="{A787D67B-DDA1-4988-8415-DCD48FC3EA83}" srcOrd="0" destOrd="0" presId="urn:microsoft.com/office/officeart/2005/8/layout/list1"/>
    <dgm:cxn modelId="{DF3FD3F8-F85F-4C25-B8DA-EB3066B3114F}" type="presParOf" srcId="{A787D67B-DDA1-4988-8415-DCD48FC3EA83}" destId="{0797CEA2-9F9D-4159-A8DC-2F0D60611F3B}" srcOrd="0" destOrd="0" presId="urn:microsoft.com/office/officeart/2005/8/layout/list1"/>
    <dgm:cxn modelId="{B7F98D1D-B51E-4AEE-9291-56E4817393EA}" type="presOf" srcId="{79F64CC5-B0A0-473A-A647-A8DB6562D23B}" destId="{0797CEA2-9F9D-4159-A8DC-2F0D60611F3B}" srcOrd="0" destOrd="0" presId="urn:microsoft.com/office/officeart/2005/8/layout/list1"/>
    <dgm:cxn modelId="{FD4201CB-8609-462D-97F5-A17DA8873522}" type="presParOf" srcId="{A787D67B-DDA1-4988-8415-DCD48FC3EA83}" destId="{2968AA41-C1D3-4EDF-9DB3-378F66B2FD39}" srcOrd="1" destOrd="0" presId="urn:microsoft.com/office/officeart/2005/8/layout/list1"/>
    <dgm:cxn modelId="{079DD846-29E2-44DD-8DD4-6A5E4C5E171B}" type="presOf" srcId="{79F64CC5-B0A0-473A-A647-A8DB6562D23B}" destId="{2968AA41-C1D3-4EDF-9DB3-378F66B2FD39}" srcOrd="0" destOrd="0" presId="urn:microsoft.com/office/officeart/2005/8/layout/list1"/>
    <dgm:cxn modelId="{519A5F83-087B-4C74-8E1C-0CA43694DD7F}" type="presParOf" srcId="{EE3CB678-3AF3-48EB-A9A3-4C9B3B638DF4}" destId="{D61417B3-60F3-4BE3-8E8F-9CEC27ECBCDA}" srcOrd="1" destOrd="0" presId="urn:microsoft.com/office/officeart/2005/8/layout/list1"/>
    <dgm:cxn modelId="{F3F9212A-9A7B-4AEE-8E03-B5DC8F2EE11A}" type="presParOf" srcId="{EE3CB678-3AF3-48EB-A9A3-4C9B3B638DF4}" destId="{D167D85B-ED5F-4134-9F18-E6B4BAE0C614}" srcOrd="2" destOrd="0" presId="urn:microsoft.com/office/officeart/2005/8/layout/list1"/>
    <dgm:cxn modelId="{BD90A36C-5617-4AE6-B165-B7B501403873}" type="presParOf" srcId="{EE3CB678-3AF3-48EB-A9A3-4C9B3B638DF4}" destId="{6402558A-B637-4118-8793-2FA57B2393DA}" srcOrd="3" destOrd="0" presId="urn:microsoft.com/office/officeart/2005/8/layout/list1"/>
    <dgm:cxn modelId="{D680DD34-5F82-486E-9797-F48E3B762F18}" type="presParOf" srcId="{EE3CB678-3AF3-48EB-A9A3-4C9B3B638DF4}" destId="{8E561E53-8519-43F2-B9E7-546C3EB01970}" srcOrd="4" destOrd="0" presId="urn:microsoft.com/office/officeart/2005/8/layout/list1"/>
    <dgm:cxn modelId="{84534C95-B5AE-4D0B-8E07-8D31304440E2}" type="presParOf" srcId="{8E561E53-8519-43F2-B9E7-546C3EB01970}" destId="{3559B5A5-3E91-49F5-A868-297DBB575668}" srcOrd="0" destOrd="4" presId="urn:microsoft.com/office/officeart/2005/8/layout/list1"/>
    <dgm:cxn modelId="{F8BBF814-5DAC-4E71-AD40-6176B48565AA}" type="presOf" srcId="{D4AB1542-9F74-4E45-B615-57F5DFDC43EE}" destId="{3559B5A5-3E91-49F5-A868-297DBB575668}" srcOrd="0" destOrd="0" presId="urn:microsoft.com/office/officeart/2005/8/layout/list1"/>
    <dgm:cxn modelId="{2127F3FD-A65E-4D54-BD61-C106F6A95DC7}" type="presParOf" srcId="{8E561E53-8519-43F2-B9E7-546C3EB01970}" destId="{48FABA9F-C289-434B-8864-E8FC1B5C2F60}" srcOrd="1" destOrd="4" presId="urn:microsoft.com/office/officeart/2005/8/layout/list1"/>
    <dgm:cxn modelId="{0898A6FD-8843-45F9-B673-8C6D5655AAC0}" type="presOf" srcId="{D4AB1542-9F74-4E45-B615-57F5DFDC43EE}" destId="{48FABA9F-C289-434B-8864-E8FC1B5C2F60}" srcOrd="0" destOrd="0" presId="urn:microsoft.com/office/officeart/2005/8/layout/list1"/>
    <dgm:cxn modelId="{5322F8AC-45D6-40F4-A3BD-39B52F973721}" type="presParOf" srcId="{EE3CB678-3AF3-48EB-A9A3-4C9B3B638DF4}" destId="{72F65D9D-7898-4EE1-ADBC-A6F5139DEC13}" srcOrd="5" destOrd="0" presId="urn:microsoft.com/office/officeart/2005/8/layout/list1"/>
    <dgm:cxn modelId="{BA3D8DC8-5FFD-4272-9A64-235728BC9034}" type="presParOf" srcId="{EE3CB678-3AF3-48EB-A9A3-4C9B3B638DF4}" destId="{6B4B0D2A-F76A-4881-A678-1599A9C1764F}" srcOrd="6" destOrd="0" presId="urn:microsoft.com/office/officeart/2005/8/layout/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734425" cy="3570605"/>
        <a:chOff x="0" y="0"/>
        <a:chExt cx="8734425" cy="3570605"/>
      </a:xfrm>
    </dsp:grpSpPr>
    <dsp:sp modelId="{D167D85B-ED5F-4134-9F18-E6B4BAE0C614}">
      <dsp:nvSpPr>
        <dsp:cNvPr id="5" name="矩形 4"/>
        <dsp:cNvSpPr/>
      </dsp:nvSpPr>
      <dsp:spPr bwMode="white">
        <a:xfrm>
          <a:off x="0" y="520802"/>
          <a:ext cx="8734425" cy="630000"/>
        </a:xfrm>
        <a:prstGeom prst="rect">
          <a:avLst/>
        </a:prstGeom>
      </dsp:spPr>
      <dsp:style>
        <a:lnRef idx="2">
          <a:schemeClr val="accent4">
            <a:hueOff val="0"/>
            <a:satOff val="0"/>
            <a:lumOff val="0"/>
            <a:alpha val="100000"/>
          </a:schemeClr>
        </a:lnRef>
        <a:fillRef idx="1">
          <a:schemeClr val="lt1">
            <a:alpha val="90000"/>
          </a:schemeClr>
        </a:fillRef>
        <a:effectRef idx="0">
          <a:scrgbClr r="0" g="0" b="0"/>
        </a:effectRef>
        <a:fontRef idx="minor"/>
      </dsp:style>
      <dsp:txBody>
        <a:bodyPr lIns="677888" tIns="520700" rIns="677888" bIns="177800" anchor="t"/>
        <a:lstStyle>
          <a:lvl1pPr algn="l">
            <a:defRPr sz="2500"/>
          </a:lvl1pPr>
          <a:lvl2pPr marL="228600" indent="-228600" algn="l">
            <a:defRPr sz="2500"/>
          </a:lvl2pPr>
          <a:lvl3pPr marL="457200" indent="-228600" algn="l">
            <a:defRPr sz="2500"/>
          </a:lvl3pPr>
          <a:lvl4pPr marL="685800" indent="-228600" algn="l">
            <a:defRPr sz="2500"/>
          </a:lvl4pPr>
          <a:lvl5pPr marL="914400" indent="-228600" algn="l">
            <a:defRPr sz="2500"/>
          </a:lvl5pPr>
          <a:lvl6pPr marL="1143000" indent="-228600" algn="l">
            <a:defRPr sz="2500"/>
          </a:lvl6pPr>
          <a:lvl7pPr marL="1371600" indent="-228600" algn="l">
            <a:defRPr sz="2500"/>
          </a:lvl7pPr>
          <a:lvl8pPr marL="1600200" indent="-228600" algn="l">
            <a:defRPr sz="2500"/>
          </a:lvl8pPr>
          <a:lvl9pPr marL="1828800" indent="-228600" algn="l">
            <a:defRPr sz="2500"/>
          </a:lvl9pPr>
        </a:lstStyle>
        <a:p>
          <a:endParaRPr>
            <a:solidFill>
              <a:schemeClr val="dk1"/>
            </a:solidFill>
          </a:endParaRPr>
        </a:p>
      </dsp:txBody>
      <dsp:txXfrm>
        <a:off x="0" y="520802"/>
        <a:ext cx="8734425" cy="630000"/>
      </dsp:txXfrm>
    </dsp:sp>
    <dsp:sp modelId="{2968AA41-C1D3-4EDF-9DB3-378F66B2FD39}">
      <dsp:nvSpPr>
        <dsp:cNvPr id="4" name="圆角矩形 3"/>
        <dsp:cNvSpPr/>
      </dsp:nvSpPr>
      <dsp:spPr bwMode="white">
        <a:xfrm>
          <a:off x="436721" y="151802"/>
          <a:ext cx="6114098" cy="738000"/>
        </a:xfrm>
        <a:prstGeom prst="roundRect">
          <a:avLst/>
        </a:prstGeom>
      </dsp:spPr>
      <dsp:style>
        <a:lnRef idx="2">
          <a:schemeClr val="lt1"/>
        </a:lnRef>
        <a:fillRef idx="1">
          <a:schemeClr val="accent4">
            <a:hueOff val="0"/>
            <a:satOff val="0"/>
            <a:lumOff val="0"/>
            <a:alpha val="100000"/>
          </a:schemeClr>
        </a:fillRef>
        <a:effectRef idx="0">
          <a:scrgbClr r="0" g="0" b="0"/>
        </a:effectRef>
        <a:fontRef idx="minor">
          <a:schemeClr val="lt1"/>
        </a:fontRef>
      </dsp:style>
      <dsp:txBody>
        <a:bodyPr vert="horz" wrap="square" lIns="231098" tIns="0" rIns="231098" bIns="0" anchor="ctr"/>
        <a:lstStyle>
          <a:lvl1pPr algn="l">
            <a:defRPr sz="2500"/>
          </a:lvl1pPr>
          <a:lvl2pPr marL="171450" indent="-171450" algn="l">
            <a:defRPr sz="1900"/>
          </a:lvl2pPr>
          <a:lvl3pPr marL="342900" indent="-171450" algn="l">
            <a:defRPr sz="1900"/>
          </a:lvl3pPr>
          <a:lvl4pPr marL="514350" indent="-171450" algn="l">
            <a:defRPr sz="1900"/>
          </a:lvl4pPr>
          <a:lvl5pPr marL="685800" indent="-171450" algn="l">
            <a:defRPr sz="1900"/>
          </a:lvl5pPr>
          <a:lvl6pPr marL="857250" indent="-171450" algn="l">
            <a:defRPr sz="1900"/>
          </a:lvl6pPr>
          <a:lvl7pPr marL="1028700" indent="-171450" algn="l">
            <a:defRPr sz="1900"/>
          </a:lvl7pPr>
          <a:lvl8pPr marL="1200150" indent="-171450" algn="l">
            <a:defRPr sz="1900"/>
          </a:lvl8pPr>
          <a:lvl9pPr marL="1371600" indent="-171450" algn="l">
            <a:defRPr sz="1900"/>
          </a:lvl9pPr>
        </a:lstStyle>
        <a:p>
          <a:pPr lvl="0">
            <a:lnSpc>
              <a:spcPct val="100000"/>
            </a:lnSpc>
            <a:spcBef>
              <a:spcPct val="0"/>
            </a:spcBef>
            <a:spcAft>
              <a:spcPct val="35000"/>
            </a:spcAft>
          </a:pPr>
          <a:r>
            <a:rPr lang="zh-CN" altLang="en-US"/>
            <a:t>第一节 幼儿园环境概述</a:t>
          </a:r>
          <a:endParaRPr lang="zh-CN" altLang="en-US"/>
        </a:p>
      </dsp:txBody>
      <dsp:txXfrm>
        <a:off x="436721" y="151802"/>
        <a:ext cx="6114098" cy="738000"/>
      </dsp:txXfrm>
    </dsp:sp>
    <dsp:sp modelId="{6B4B0D2A-F76A-4881-A678-1599A9C1764F}">
      <dsp:nvSpPr>
        <dsp:cNvPr id="8" name="矩形 7"/>
        <dsp:cNvSpPr/>
      </dsp:nvSpPr>
      <dsp:spPr bwMode="white">
        <a:xfrm>
          <a:off x="0" y="1654803"/>
          <a:ext cx="8734425" cy="630000"/>
        </a:xfrm>
        <a:prstGeom prst="rect">
          <a:avLst/>
        </a:prstGeom>
      </dsp:spPr>
      <dsp:style>
        <a:lnRef idx="2">
          <a:schemeClr val="accent4">
            <a:hueOff val="5190000"/>
            <a:satOff val="-23921"/>
            <a:lumOff val="784"/>
            <a:alpha val="100000"/>
          </a:schemeClr>
        </a:lnRef>
        <a:fillRef idx="1">
          <a:schemeClr val="lt1">
            <a:alpha val="90000"/>
          </a:schemeClr>
        </a:fillRef>
        <a:effectRef idx="0">
          <a:scrgbClr r="0" g="0" b="0"/>
        </a:effectRef>
        <a:fontRef idx="minor"/>
      </dsp:style>
      <dsp:txBody>
        <a:bodyPr lIns="677888" tIns="520700" rIns="677888" bIns="177800" anchor="t"/>
        <a:lstStyle>
          <a:lvl1pPr algn="l">
            <a:defRPr sz="2500"/>
          </a:lvl1pPr>
          <a:lvl2pPr marL="228600" indent="-228600" algn="l">
            <a:defRPr sz="2500"/>
          </a:lvl2pPr>
          <a:lvl3pPr marL="457200" indent="-228600" algn="l">
            <a:defRPr sz="2500"/>
          </a:lvl3pPr>
          <a:lvl4pPr marL="685800" indent="-228600" algn="l">
            <a:defRPr sz="2500"/>
          </a:lvl4pPr>
          <a:lvl5pPr marL="914400" indent="-228600" algn="l">
            <a:defRPr sz="2500"/>
          </a:lvl5pPr>
          <a:lvl6pPr marL="1143000" indent="-228600" algn="l">
            <a:defRPr sz="2500"/>
          </a:lvl6pPr>
          <a:lvl7pPr marL="1371600" indent="-228600" algn="l">
            <a:defRPr sz="2500"/>
          </a:lvl7pPr>
          <a:lvl8pPr marL="1600200" indent="-228600" algn="l">
            <a:defRPr sz="2500"/>
          </a:lvl8pPr>
          <a:lvl9pPr marL="1828800" indent="-228600" algn="l">
            <a:defRPr sz="2500"/>
          </a:lvl9pPr>
        </a:lstStyle>
        <a:p>
          <a:endParaRPr>
            <a:solidFill>
              <a:schemeClr val="dk1"/>
            </a:solidFill>
          </a:endParaRPr>
        </a:p>
      </dsp:txBody>
      <dsp:txXfrm>
        <a:off x="0" y="1654803"/>
        <a:ext cx="8734425" cy="630000"/>
      </dsp:txXfrm>
    </dsp:sp>
    <dsp:sp modelId="{48FABA9F-C289-434B-8864-E8FC1B5C2F60}">
      <dsp:nvSpPr>
        <dsp:cNvPr id="7" name="圆角矩形 6"/>
        <dsp:cNvSpPr/>
      </dsp:nvSpPr>
      <dsp:spPr bwMode="white">
        <a:xfrm>
          <a:off x="436721" y="1285803"/>
          <a:ext cx="6114098" cy="738000"/>
        </a:xfrm>
        <a:prstGeom prst="roundRect">
          <a:avLst/>
        </a:prstGeom>
      </dsp:spPr>
      <dsp:style>
        <a:lnRef idx="2">
          <a:schemeClr val="lt1"/>
        </a:lnRef>
        <a:fillRef idx="1">
          <a:schemeClr val="accent4">
            <a:hueOff val="5190000"/>
            <a:satOff val="-23921"/>
            <a:lumOff val="784"/>
            <a:alpha val="100000"/>
          </a:schemeClr>
        </a:fillRef>
        <a:effectRef idx="0">
          <a:scrgbClr r="0" g="0" b="0"/>
        </a:effectRef>
        <a:fontRef idx="minor">
          <a:schemeClr val="lt1"/>
        </a:fontRef>
      </dsp:style>
      <dsp:txBody>
        <a:bodyPr vert="horz" wrap="square" lIns="231098" tIns="0" rIns="231098" bIns="0" anchor="ctr"/>
        <a:lstStyle>
          <a:lvl1pPr algn="l">
            <a:defRPr sz="2500"/>
          </a:lvl1pPr>
          <a:lvl2pPr marL="171450" indent="-171450" algn="l">
            <a:defRPr sz="1900"/>
          </a:lvl2pPr>
          <a:lvl3pPr marL="342900" indent="-171450" algn="l">
            <a:defRPr sz="1900"/>
          </a:lvl3pPr>
          <a:lvl4pPr marL="514350" indent="-171450" algn="l">
            <a:defRPr sz="1900"/>
          </a:lvl4pPr>
          <a:lvl5pPr marL="685800" indent="-171450" algn="l">
            <a:defRPr sz="1900"/>
          </a:lvl5pPr>
          <a:lvl6pPr marL="857250" indent="-171450" algn="l">
            <a:defRPr sz="1900"/>
          </a:lvl6pPr>
          <a:lvl7pPr marL="1028700" indent="-171450" algn="l">
            <a:defRPr sz="1900"/>
          </a:lvl7pPr>
          <a:lvl8pPr marL="1200150" indent="-171450" algn="l">
            <a:defRPr sz="1900"/>
          </a:lvl8pPr>
          <a:lvl9pPr marL="1371600" indent="-171450" algn="l">
            <a:defRPr sz="1900"/>
          </a:lvl9pPr>
        </a:lstStyle>
        <a:p>
          <a:pPr lvl="0">
            <a:lnSpc>
              <a:spcPct val="100000"/>
            </a:lnSpc>
            <a:spcBef>
              <a:spcPct val="0"/>
            </a:spcBef>
            <a:spcAft>
              <a:spcPct val="35000"/>
            </a:spcAft>
          </a:pPr>
          <a:r>
            <a:rPr lang="zh-CN" altLang="en-US"/>
            <a:t>第二节 幼儿园环境创设的原则</a:t>
          </a:r>
          <a:endParaRPr lang="zh-CN" altLang="en-US"/>
        </a:p>
      </dsp:txBody>
      <dsp:txXfrm>
        <a:off x="436721" y="1285803"/>
        <a:ext cx="6114098" cy="738000"/>
      </dsp:txXfrm>
    </dsp:sp>
    <dsp:sp modelId="{F2D507D6-5CB7-4C81-896F-18FAF0126329}">
      <dsp:nvSpPr>
        <dsp:cNvPr id="11" name="矩形 10"/>
        <dsp:cNvSpPr/>
      </dsp:nvSpPr>
      <dsp:spPr bwMode="white">
        <a:xfrm>
          <a:off x="0" y="2788803"/>
          <a:ext cx="8734425" cy="630000"/>
        </a:xfrm>
        <a:prstGeom prst="rect">
          <a:avLst/>
        </a:prstGeom>
      </dsp:spPr>
      <dsp:style>
        <a:lnRef idx="2">
          <a:schemeClr val="accent4">
            <a:hueOff val="10380000"/>
            <a:satOff val="-47842"/>
            <a:lumOff val="1569"/>
            <a:alpha val="100000"/>
          </a:schemeClr>
        </a:lnRef>
        <a:fillRef idx="1">
          <a:schemeClr val="lt1">
            <a:alpha val="90000"/>
          </a:schemeClr>
        </a:fillRef>
        <a:effectRef idx="0">
          <a:scrgbClr r="0" g="0" b="0"/>
        </a:effectRef>
        <a:fontRef idx="minor"/>
      </dsp:style>
      <dsp:txBody>
        <a:bodyPr lIns="677888" tIns="520700" rIns="677888" bIns="177800" anchor="t"/>
        <a:lstStyle>
          <a:lvl1pPr algn="l">
            <a:defRPr sz="2500"/>
          </a:lvl1pPr>
          <a:lvl2pPr marL="228600" indent="-228600" algn="l">
            <a:defRPr sz="2500"/>
          </a:lvl2pPr>
          <a:lvl3pPr marL="457200" indent="-228600" algn="l">
            <a:defRPr sz="2500"/>
          </a:lvl3pPr>
          <a:lvl4pPr marL="685800" indent="-228600" algn="l">
            <a:defRPr sz="2500"/>
          </a:lvl4pPr>
          <a:lvl5pPr marL="914400" indent="-228600" algn="l">
            <a:defRPr sz="2500"/>
          </a:lvl5pPr>
          <a:lvl6pPr marL="1143000" indent="-228600" algn="l">
            <a:defRPr sz="2500"/>
          </a:lvl6pPr>
          <a:lvl7pPr marL="1371600" indent="-228600" algn="l">
            <a:defRPr sz="2500"/>
          </a:lvl7pPr>
          <a:lvl8pPr marL="1600200" indent="-228600" algn="l">
            <a:defRPr sz="2500"/>
          </a:lvl8pPr>
          <a:lvl9pPr marL="1828800" indent="-228600" algn="l">
            <a:defRPr sz="2500"/>
          </a:lvl9pPr>
        </a:lstStyle>
        <a:p>
          <a:endParaRPr>
            <a:solidFill>
              <a:schemeClr val="dk1"/>
            </a:solidFill>
          </a:endParaRPr>
        </a:p>
      </dsp:txBody>
      <dsp:txXfrm>
        <a:off x="0" y="2788803"/>
        <a:ext cx="8734425" cy="630000"/>
      </dsp:txXfrm>
    </dsp:sp>
    <dsp:sp modelId="{E2F3FA2F-E1C7-4C05-8B05-C32B42A9A930}">
      <dsp:nvSpPr>
        <dsp:cNvPr id="10" name="圆角矩形 9"/>
        <dsp:cNvSpPr/>
      </dsp:nvSpPr>
      <dsp:spPr bwMode="white">
        <a:xfrm>
          <a:off x="436721" y="2419803"/>
          <a:ext cx="6114098" cy="738000"/>
        </a:xfrm>
        <a:prstGeom prst="roundRect">
          <a:avLst/>
        </a:prstGeom>
      </dsp:spPr>
      <dsp:style>
        <a:lnRef idx="2">
          <a:schemeClr val="lt1"/>
        </a:lnRef>
        <a:fillRef idx="1">
          <a:schemeClr val="accent4">
            <a:hueOff val="10380000"/>
            <a:satOff val="-47842"/>
            <a:lumOff val="1569"/>
            <a:alpha val="100000"/>
          </a:schemeClr>
        </a:fillRef>
        <a:effectRef idx="0">
          <a:scrgbClr r="0" g="0" b="0"/>
        </a:effectRef>
        <a:fontRef idx="minor">
          <a:schemeClr val="lt1"/>
        </a:fontRef>
      </dsp:style>
      <dsp:txBody>
        <a:bodyPr vert="horz" wrap="square" lIns="231098" tIns="0" rIns="231098" bIns="0" anchor="ctr"/>
        <a:lstStyle>
          <a:lvl1pPr algn="l">
            <a:defRPr sz="2500"/>
          </a:lvl1pPr>
          <a:lvl2pPr marL="171450" indent="-171450" algn="l">
            <a:defRPr sz="1900"/>
          </a:lvl2pPr>
          <a:lvl3pPr marL="342900" indent="-171450" algn="l">
            <a:defRPr sz="1900"/>
          </a:lvl3pPr>
          <a:lvl4pPr marL="514350" indent="-171450" algn="l">
            <a:defRPr sz="1900"/>
          </a:lvl4pPr>
          <a:lvl5pPr marL="685800" indent="-171450" algn="l">
            <a:defRPr sz="1900"/>
          </a:lvl5pPr>
          <a:lvl6pPr marL="857250" indent="-171450" algn="l">
            <a:defRPr sz="1900"/>
          </a:lvl6pPr>
          <a:lvl7pPr marL="1028700" indent="-171450" algn="l">
            <a:defRPr sz="1900"/>
          </a:lvl7pPr>
          <a:lvl8pPr marL="1200150" indent="-171450" algn="l">
            <a:defRPr sz="1900"/>
          </a:lvl8pPr>
          <a:lvl9pPr marL="1371600" indent="-171450" algn="l">
            <a:defRPr sz="1900"/>
          </a:lvl9pPr>
        </a:lstStyle>
        <a:p>
          <a:pPr lvl="0">
            <a:lnSpc>
              <a:spcPct val="100000"/>
            </a:lnSpc>
            <a:spcBef>
              <a:spcPct val="0"/>
            </a:spcBef>
            <a:spcAft>
              <a:spcPct val="35000"/>
            </a:spcAft>
          </a:pPr>
          <a:r>
            <a:rPr lang="zh-CN" altLang="en-US"/>
            <a:t>第三节 教师在幼儿园环境创设中的作用</a:t>
          </a:r>
          <a:endParaRPr lang="zh-CN" altLang="en-US"/>
        </a:p>
      </dsp:txBody>
      <dsp:txXfrm>
        <a:off x="436721" y="2419803"/>
        <a:ext cx="6114098" cy="738000"/>
      </dsp:txXfrm>
    </dsp:sp>
    <dsp:sp modelId="{0797CEA2-9F9D-4159-A8DC-2F0D60611F3B}">
      <dsp:nvSpPr>
        <dsp:cNvPr id="3" name="矩形 2" hidden="1"/>
        <dsp:cNvSpPr/>
      </dsp:nvSpPr>
      <dsp:spPr>
        <a:xfrm>
          <a:off x="0" y="151802"/>
          <a:ext cx="436721" cy="738000"/>
        </a:xfrm>
        <a:prstGeom prst="rect">
          <a:avLst/>
        </a:prstGeom>
      </dsp:spPr>
      <dsp:txXfrm>
        <a:off x="0" y="151802"/>
        <a:ext cx="436721" cy="738000"/>
      </dsp:txXfrm>
    </dsp:sp>
    <dsp:sp modelId="{3559B5A5-3E91-49F5-A868-297DBB575668}">
      <dsp:nvSpPr>
        <dsp:cNvPr id="6" name="矩形 5" hidden="1"/>
        <dsp:cNvSpPr/>
      </dsp:nvSpPr>
      <dsp:spPr>
        <a:xfrm>
          <a:off x="0" y="1285803"/>
          <a:ext cx="436721" cy="738000"/>
        </a:xfrm>
        <a:prstGeom prst="rect">
          <a:avLst/>
        </a:prstGeom>
      </dsp:spPr>
      <dsp:txXfrm>
        <a:off x="0" y="1285803"/>
        <a:ext cx="436721" cy="738000"/>
      </dsp:txXfrm>
    </dsp:sp>
    <dsp:sp modelId="{06AA40BB-9886-4B46-8ECB-F4B42996D2E4}">
      <dsp:nvSpPr>
        <dsp:cNvPr id="9" name="矩形 8" hidden="1"/>
        <dsp:cNvSpPr/>
      </dsp:nvSpPr>
      <dsp:spPr>
        <a:xfrm>
          <a:off x="0" y="2419803"/>
          <a:ext cx="436721" cy="738000"/>
        </a:xfrm>
        <a:prstGeom prst="rect">
          <a:avLst/>
        </a:prstGeom>
      </dsp:spPr>
      <dsp:txXfrm>
        <a:off x="0" y="2419803"/>
        <a:ext cx="436721" cy="7380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5" name="圆角矩形 14"/>
          <p:cNvSpPr/>
          <p:nvPr userDrawn="1"/>
        </p:nvSpPr>
        <p:spPr>
          <a:xfrm flipV="1">
            <a:off x="1264920" y="6280150"/>
            <a:ext cx="9588500" cy="76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endParaRPr lang="zh-CN" altLang="en-US"/>
          </a:p>
        </p:txBody>
      </p:sp>
      <p:sp>
        <p:nvSpPr>
          <p:cNvPr id="2" name="标题 1"/>
          <p:cNvSpPr>
            <a:spLocks noGrp="1"/>
          </p:cNvSpPr>
          <p:nvPr>
            <p:ph type="ctrTitle" hasCustomPrompt="1"/>
          </p:nvPr>
        </p:nvSpPr>
        <p:spPr>
          <a:xfrm>
            <a:off x="2802890" y="734695"/>
            <a:ext cx="7702550" cy="325120"/>
          </a:xfrm>
        </p:spPr>
        <p:txBody>
          <a:bodyPr anchor="b">
            <a:noAutofit/>
          </a:bodyPr>
          <a:lstStyle>
            <a:lvl1pPr algn="ctr">
              <a:defRPr sz="4000" b="0"/>
            </a:lvl1pPr>
          </a:lstStyle>
          <a:p>
            <a:r>
              <a:rPr lang="zh-CN" altLang="en-US" dirty="0"/>
              <a:t>第七章 幼儿园课程</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830310" y="6382385"/>
            <a:ext cx="2743200" cy="365125"/>
          </a:xfrm>
        </p:spPr>
        <p:txBody>
          <a:bodyPr/>
          <a:lstStyle/>
          <a:p>
            <a:endParaRPr lang="zh-CN" altLang="en-US"/>
          </a:p>
        </p:txBody>
      </p:sp>
      <p:sp>
        <p:nvSpPr>
          <p:cNvPr id="10" name="圆角矩形 9"/>
          <p:cNvSpPr/>
          <p:nvPr userDrawn="1"/>
        </p:nvSpPr>
        <p:spPr>
          <a:xfrm>
            <a:off x="1497965" y="1059815"/>
            <a:ext cx="7332345" cy="76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11" name="文本框 10"/>
          <p:cNvSpPr txBox="1"/>
          <p:nvPr userDrawn="1"/>
        </p:nvSpPr>
        <p:spPr>
          <a:xfrm>
            <a:off x="1469390" y="749935"/>
            <a:ext cx="1198880" cy="337185"/>
          </a:xfrm>
          <a:prstGeom prst="rect">
            <a:avLst/>
          </a:prstGeom>
          <a:noFill/>
        </p:spPr>
        <p:txBody>
          <a:bodyPr wrap="none" rtlCol="0">
            <a:spAutoFit/>
          </a:bodyPr>
          <a:p>
            <a:r>
              <a:rPr lang="zh-CN" altLang="zh-CN" sz="1600">
                <a:latin typeface="黑体" panose="02010609060101010101" pitchFamily="49" charset="-122"/>
                <a:ea typeface="黑体" panose="02010609060101010101" pitchFamily="49" charset="-122"/>
                <a:cs typeface="微软雅黑" panose="020B0503020204020204" pitchFamily="34" charset="-122"/>
              </a:rPr>
              <a:t>学前教育学</a:t>
            </a:r>
            <a:endParaRPr lang="zh-CN" altLang="zh-CN" sz="1600">
              <a:latin typeface="黑体" panose="02010609060101010101" pitchFamily="49" charset="-122"/>
              <a:ea typeface="黑体" panose="02010609060101010101" pitchFamily="49" charset="-122"/>
              <a:cs typeface="微软雅黑" panose="020B0503020204020204" pitchFamily="34" charset="-122"/>
            </a:endParaRPr>
          </a:p>
        </p:txBody>
      </p:sp>
      <p:sp>
        <p:nvSpPr>
          <p:cNvPr id="12" name="文本框 11"/>
          <p:cNvSpPr txBox="1"/>
          <p:nvPr userDrawn="1"/>
        </p:nvSpPr>
        <p:spPr>
          <a:xfrm>
            <a:off x="8696325" y="6353175"/>
            <a:ext cx="1325880" cy="368300"/>
          </a:xfrm>
          <a:prstGeom prst="rect">
            <a:avLst/>
          </a:prstGeom>
          <a:noFill/>
        </p:spPr>
        <p:txBody>
          <a:bodyPr wrap="none" rtlCol="0">
            <a:spAutoFit/>
          </a:bodyPr>
          <a:p>
            <a:r>
              <a:rPr lang="zh-CN" altLang="en-US">
                <a:latin typeface="楷体" panose="02010609060101010101" charset="-122"/>
                <a:ea typeface="楷体" panose="02010609060101010101" charset="-122"/>
                <a:cs typeface="楷体" panose="02010609060101010101" charset="-122"/>
              </a:rPr>
              <a:t>北京出版社</a:t>
            </a:r>
            <a:endParaRPr lang="zh-CN" altLang="en-US">
              <a:latin typeface="楷体" panose="02010609060101010101" charset="-122"/>
              <a:ea typeface="楷体" panose="02010609060101010101" charset="-122"/>
              <a:cs typeface="楷体" panose="02010609060101010101" charset="-122"/>
            </a:endParaRPr>
          </a:p>
        </p:txBody>
      </p:sp>
      <p:sp>
        <p:nvSpPr>
          <p:cNvPr id="13" name="圆角矩形 12"/>
          <p:cNvSpPr/>
          <p:nvPr userDrawn="1"/>
        </p:nvSpPr>
        <p:spPr>
          <a:xfrm>
            <a:off x="2327910" y="5866765"/>
            <a:ext cx="843915" cy="58674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zh-CN" altLang="en-US"/>
          </a:p>
        </p:txBody>
      </p:sp>
      <p:sp>
        <p:nvSpPr>
          <p:cNvPr id="14" name="圆角矩形 13"/>
          <p:cNvSpPr/>
          <p:nvPr userDrawn="1"/>
        </p:nvSpPr>
        <p:spPr>
          <a:xfrm>
            <a:off x="1905000" y="6382385"/>
            <a:ext cx="476250" cy="38481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ormAutofit/>
          </a:bodyPr>
          <a:lstStyle>
            <a:lvl1pPr algn="l">
              <a:defRPr sz="5400"/>
            </a:lvl1pPr>
          </a:lstStyle>
          <a:p>
            <a:r>
              <a:t>Click to edit Master title style</a:t>
            </a: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t>Click to edit Master subtitle style</a:t>
            </a:r>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idx="1"/>
          </p:nvPr>
        </p:nvSpPr>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583E9EFC-E4FE-4FC0-B3F2-A3679AB85062}"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52D1D05C-6D10-4E80-9127-F87D95EE3F95}" type="slidenum">
              <a:rPr/>
            </a:fld>
            <a:endParaRPr/>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ormAutofit/>
          </a:bodyPr>
          <a:lstStyle>
            <a:lvl1pPr>
              <a:defRPr sz="4400"/>
            </a:lvl1pPr>
          </a:lstStyle>
          <a:p>
            <a:r>
              <a:t>Click to edit Master title style</a:t>
            </a: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t>Click to edit Master text styles</a:t>
            </a:r>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sz="half" idx="1"/>
          </p:nvPr>
        </p:nvSpPr>
        <p:spPr>
          <a:xfrm>
            <a:off x="1065212" y="1825625"/>
            <a:ext cx="4954588" cy="4187952"/>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Content Placeholder 3"/>
          <p:cNvSpPr>
            <a:spLocks noGrp="1"/>
          </p:cNvSpPr>
          <p:nvPr>
            <p:ph sz="half" idx="2"/>
          </p:nvPr>
        </p:nvSpPr>
        <p:spPr>
          <a:xfrm>
            <a:off x="6172200" y="1825625"/>
            <a:ext cx="4951414" cy="4187952"/>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Date Placeholder 3"/>
          <p:cNvSpPr>
            <a:spLocks noGrp="1"/>
          </p:cNvSpPr>
          <p:nvPr>
            <p:ph type="dt" sz="half" idx="10"/>
          </p:nvPr>
        </p:nvSpPr>
        <p:spPr/>
        <p:txBody>
          <a:bodyPr/>
          <a:lstStyle>
            <a:lvl1pPr>
              <a:defRPr/>
            </a:lvl1pPr>
          </a:lstStyle>
          <a:p>
            <a:pPr>
              <a:defRPr/>
            </a:pPr>
            <a:fld id="{1D6C98BE-7255-4E76-ADE9-02EC4A652765}" type="datetimeFigureOut">
              <a:rPr lang="en-US"/>
            </a:fld>
            <a:endParaRPr lang="en-US"/>
          </a:p>
        </p:txBody>
      </p:sp>
      <p:sp>
        <p:nvSpPr>
          <p:cNvPr id="6" name="Footer Placeholder 4"/>
          <p:cNvSpPr>
            <a:spLocks noGrp="1"/>
          </p:cNvSpPr>
          <p:nvPr>
            <p:ph type="ftr" sz="quarter" idx="11"/>
          </p:nvPr>
        </p:nvSpPr>
        <p:spPr/>
        <p:txBody>
          <a:bodyPr/>
          <a:lstStyle>
            <a:lvl1pPr>
              <a:defRPr/>
            </a:lvl1pPr>
          </a:lstStyle>
          <a:p>
            <a:pPr>
              <a:defRPr/>
            </a:pPr>
          </a:p>
        </p:txBody>
      </p:sp>
      <p:sp>
        <p:nvSpPr>
          <p:cNvPr id="7" name="Slide Number Placeholder 5"/>
          <p:cNvSpPr>
            <a:spLocks noGrp="1"/>
          </p:cNvSpPr>
          <p:nvPr>
            <p:ph type="sldNum" sz="quarter" idx="12"/>
          </p:nvPr>
        </p:nvSpPr>
        <p:spPr/>
        <p:txBody>
          <a:bodyPr/>
          <a:lstStyle>
            <a:lvl1pPr>
              <a:defRPr/>
            </a:lvl1pPr>
          </a:lstStyle>
          <a:p>
            <a:pPr>
              <a:defRPr/>
            </a:pPr>
            <a:fld id="{25A4AEA7-C07B-4E27-8ACC-1B0DC5F4B248}" type="slidenum">
              <a:rPr/>
            </a:fld>
            <a:endParaRPr/>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4" name="Content Placeholder 3"/>
          <p:cNvSpPr>
            <a:spLocks noGrp="1"/>
          </p:cNvSpPr>
          <p:nvPr>
            <p:ph sz="half" idx="2"/>
          </p:nvPr>
        </p:nvSpPr>
        <p:spPr>
          <a:xfrm>
            <a:off x="1069848" y="2505075"/>
            <a:ext cx="4956048" cy="3476625"/>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6" name="Content Placeholder 5"/>
          <p:cNvSpPr>
            <a:spLocks noGrp="1"/>
          </p:cNvSpPr>
          <p:nvPr>
            <p:ph sz="quarter" idx="4"/>
          </p:nvPr>
        </p:nvSpPr>
        <p:spPr>
          <a:xfrm>
            <a:off x="6172200" y="2505075"/>
            <a:ext cx="4956048" cy="3476625"/>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7" name="Date Placeholder 3"/>
          <p:cNvSpPr>
            <a:spLocks noGrp="1"/>
          </p:cNvSpPr>
          <p:nvPr>
            <p:ph type="dt" sz="half" idx="10"/>
          </p:nvPr>
        </p:nvSpPr>
        <p:spPr/>
        <p:txBody>
          <a:bodyPr/>
          <a:lstStyle>
            <a:lvl1pPr>
              <a:defRPr/>
            </a:lvl1pPr>
          </a:lstStyle>
          <a:p>
            <a:pPr>
              <a:defRPr/>
            </a:pPr>
            <a:fld id="{2494F63C-9AA3-400E-B2C1-A7B4F6D99CF0}" type="datetimeFigureOut">
              <a:rPr lang="en-US"/>
            </a:fld>
            <a:endParaRPr lang="en-US"/>
          </a:p>
        </p:txBody>
      </p:sp>
      <p:sp>
        <p:nvSpPr>
          <p:cNvPr id="8" name="Footer Placeholder 4"/>
          <p:cNvSpPr>
            <a:spLocks noGrp="1"/>
          </p:cNvSpPr>
          <p:nvPr>
            <p:ph type="ftr" sz="quarter" idx="11"/>
          </p:nvPr>
        </p:nvSpPr>
        <p:spPr/>
        <p:txBody>
          <a:bodyPr/>
          <a:lstStyle>
            <a:lvl1pPr>
              <a:defRPr/>
            </a:lvl1pPr>
          </a:lstStyle>
          <a:p>
            <a:pPr>
              <a:defRPr/>
            </a:pPr>
          </a:p>
        </p:txBody>
      </p:sp>
      <p:sp>
        <p:nvSpPr>
          <p:cNvPr id="9" name="Slide Number Placeholder 5"/>
          <p:cNvSpPr>
            <a:spLocks noGrp="1"/>
          </p:cNvSpPr>
          <p:nvPr>
            <p:ph type="sldNum" sz="quarter" idx="12"/>
          </p:nvPr>
        </p:nvSpPr>
        <p:spPr/>
        <p:txBody>
          <a:bodyPr/>
          <a:lstStyle>
            <a:lvl1pPr>
              <a:defRPr/>
            </a:lvl1pPr>
          </a:lstStyle>
          <a:p>
            <a:pPr>
              <a:defRPr/>
            </a:pPr>
            <a:fld id="{E6F22CD6-3017-4AE4-ACCD-0A4307647817}" type="slidenum">
              <a:rPr/>
            </a:fld>
            <a:endParaRPr/>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Date Placeholder 3"/>
          <p:cNvSpPr>
            <a:spLocks noGrp="1"/>
          </p:cNvSpPr>
          <p:nvPr>
            <p:ph type="dt" sz="half" idx="10"/>
          </p:nvPr>
        </p:nvSpPr>
        <p:spPr/>
        <p:txBody>
          <a:bodyPr/>
          <a:lstStyle>
            <a:lvl1pPr>
              <a:defRPr/>
            </a:lvl1pPr>
          </a:lstStyle>
          <a:p>
            <a:pPr>
              <a:defRPr/>
            </a:pPr>
            <a:fld id="{C9046993-0F17-4BAB-B935-2A441F49EEFD}" type="datetimeFigureOut">
              <a:rPr lang="en-US"/>
            </a:fld>
            <a:endParaRPr lang="en-US"/>
          </a:p>
        </p:txBody>
      </p:sp>
      <p:sp>
        <p:nvSpPr>
          <p:cNvPr id="4" name="Footer Placeholder 4"/>
          <p:cNvSpPr>
            <a:spLocks noGrp="1"/>
          </p:cNvSpPr>
          <p:nvPr>
            <p:ph type="ftr" sz="quarter" idx="11"/>
          </p:nvPr>
        </p:nvSpPr>
        <p:spPr/>
        <p:txBody>
          <a:bodyPr/>
          <a:lstStyle>
            <a:lvl1pPr>
              <a:defRPr/>
            </a:lvl1pPr>
          </a:lstStyle>
          <a:p>
            <a:pPr>
              <a:defRPr/>
            </a:pPr>
          </a:p>
        </p:txBody>
      </p:sp>
      <p:sp>
        <p:nvSpPr>
          <p:cNvPr id="5" name="Slide Number Placeholder 5"/>
          <p:cNvSpPr>
            <a:spLocks noGrp="1"/>
          </p:cNvSpPr>
          <p:nvPr>
            <p:ph type="sldNum" sz="quarter" idx="12"/>
          </p:nvPr>
        </p:nvSpPr>
        <p:spPr/>
        <p:txBody>
          <a:bodyPr/>
          <a:lstStyle>
            <a:lvl1pPr>
              <a:defRPr/>
            </a:lvl1pPr>
          </a:lstStyle>
          <a:p>
            <a:pPr>
              <a:defRPr/>
            </a:pPr>
            <a:fld id="{FCA438F5-348F-4D92-8EAE-A9528FF766D0}" type="slidenum">
              <a:rPr/>
            </a:fld>
            <a:endParaRPr/>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630009A-70A6-4C16-A6E1-C33ADC1D65F4}" type="datetimeFigureOut">
              <a:rPr lang="en-US"/>
            </a:fld>
            <a:endParaRPr lang="en-US"/>
          </a:p>
        </p:txBody>
      </p:sp>
      <p:sp>
        <p:nvSpPr>
          <p:cNvPr id="3" name="Footer Placeholder 4"/>
          <p:cNvSpPr>
            <a:spLocks noGrp="1"/>
          </p:cNvSpPr>
          <p:nvPr>
            <p:ph type="ftr" sz="quarter" idx="11"/>
          </p:nvPr>
        </p:nvSpPr>
        <p:spPr/>
        <p:txBody>
          <a:bodyPr/>
          <a:lstStyle>
            <a:lvl1pPr>
              <a:defRPr/>
            </a:lvl1pPr>
          </a:lstStyle>
          <a:p>
            <a:pPr>
              <a:defRPr/>
            </a:pPr>
          </a:p>
        </p:txBody>
      </p:sp>
      <p:sp>
        <p:nvSpPr>
          <p:cNvPr id="4" name="Slide Number Placeholder 5"/>
          <p:cNvSpPr>
            <a:spLocks noGrp="1"/>
          </p:cNvSpPr>
          <p:nvPr>
            <p:ph type="sldNum" sz="quarter" idx="12"/>
          </p:nvPr>
        </p:nvSpPr>
        <p:spPr/>
        <p:txBody>
          <a:bodyPr/>
          <a:lstStyle>
            <a:lvl1pPr>
              <a:defRPr/>
            </a:lvl1pPr>
          </a:lstStyle>
          <a:p>
            <a:pPr>
              <a:defRPr/>
            </a:pPr>
            <a:fld id="{45D29091-E882-40A6-A60A-DD664E872624}" type="slidenum">
              <a:rPr/>
            </a:fld>
            <a:endParaRPr/>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grpSp>
        <p:nvGrpSpPr>
          <p:cNvPr id="6" name="Group 8"/>
          <p:cNvGrpSpPr/>
          <p:nvPr/>
        </p:nvGrpSpPr>
        <p:grpSpPr>
          <a:xfrm>
            <a:off x="574431" y="724619"/>
            <a:ext cx="5318979" cy="3795623"/>
            <a:chOff x="895350" y="3313113"/>
            <a:chExt cx="3613151" cy="2790825"/>
          </a:xfrm>
          <a:solidFill>
            <a:schemeClr val="tx1">
              <a:lumMod val="50000"/>
            </a:schemeClr>
          </a:solidFill>
        </p:grpSpPr>
        <p:sp>
          <p:nvSpPr>
            <p:cNvPr id="7"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8"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9"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0"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1"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2"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3"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4"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5"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6"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7"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8"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a:lstStyle/>
            <a:p>
              <a:pPr fontAlgn="auto">
                <a:spcBef>
                  <a:spcPts val="0"/>
                </a:spcBef>
                <a:spcAft>
                  <a:spcPts val="0"/>
                </a:spcAft>
                <a:defRPr/>
              </a:pPr>
              <a:endParaRPr>
                <a:latin typeface="+mn-lt"/>
                <a:ea typeface="+mn-ea"/>
              </a:endParaRPr>
            </a:p>
          </p:txBody>
        </p:sp>
      </p:grpSp>
      <p:grpSp>
        <p:nvGrpSpPr>
          <p:cNvPr id="19" name="Group 21"/>
          <p:cNvGrpSpPr/>
          <p:nvPr/>
        </p:nvGrpSpPr>
        <p:grpSpPr>
          <a:xfrm>
            <a:off x="6285120" y="724619"/>
            <a:ext cx="5318979" cy="3795623"/>
            <a:chOff x="895350" y="3313113"/>
            <a:chExt cx="3613151" cy="2790825"/>
          </a:xfrm>
          <a:solidFill>
            <a:schemeClr val="tx1">
              <a:lumMod val="50000"/>
            </a:schemeClr>
          </a:solidFill>
        </p:grpSpPr>
        <p:sp>
          <p:nvSpPr>
            <p:cNvPr id="20"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1"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2"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3"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3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3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a:lstStyle/>
            <a:p>
              <a:pPr fontAlgn="auto">
                <a:spcBef>
                  <a:spcPts val="0"/>
                </a:spcBef>
                <a:spcAft>
                  <a:spcPts val="0"/>
                </a:spcAft>
                <a:defRPr/>
              </a:pPr>
              <a:endParaRPr>
                <a:latin typeface="+mn-lt"/>
                <a:ea typeface="+mn-ea"/>
              </a:endParaRPr>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rtlCol="0">
            <a:normAutofit/>
          </a:bodyPr>
          <a:lstStyle>
            <a:lvl1pPr marL="0" indent="0" algn="ctr">
              <a:buNone/>
              <a:defRPr/>
            </a:lvl1pPr>
          </a:lstStyle>
          <a:p>
            <a:pPr lvl="0"/>
            <a:endParaRPr noProof="0"/>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rtlCol="0">
            <a:normAutofit/>
          </a:bodyPr>
          <a:lstStyle>
            <a:lvl1pPr marL="0" indent="0" algn="ctr">
              <a:buNone/>
              <a:defRPr/>
            </a:lvl1pPr>
          </a:lstStyle>
          <a:p>
            <a:pPr lvl="0"/>
            <a:endParaRPr noProof="0"/>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32" name="Date Placeholder 5"/>
          <p:cNvSpPr>
            <a:spLocks noGrp="1"/>
          </p:cNvSpPr>
          <p:nvPr>
            <p:ph type="dt" sz="half" idx="20"/>
          </p:nvPr>
        </p:nvSpPr>
        <p:spPr/>
        <p:txBody>
          <a:bodyPr/>
          <a:lstStyle>
            <a:lvl1pPr>
              <a:defRPr/>
            </a:lvl1pPr>
          </a:lstStyle>
          <a:p>
            <a:pPr>
              <a:defRPr/>
            </a:pPr>
            <a:fld id="{6CC9DDEF-DD23-4C1D-8BA6-54C666CA3739}" type="datetimeFigureOut">
              <a:rPr lang="en-US"/>
            </a:fld>
            <a:endParaRPr lang="en-US"/>
          </a:p>
        </p:txBody>
      </p:sp>
      <p:sp>
        <p:nvSpPr>
          <p:cNvPr id="33" name="Footer Placeholder 6"/>
          <p:cNvSpPr>
            <a:spLocks noGrp="1"/>
          </p:cNvSpPr>
          <p:nvPr>
            <p:ph type="ftr" sz="quarter" idx="21"/>
          </p:nvPr>
        </p:nvSpPr>
        <p:spPr/>
        <p:txBody>
          <a:bodyPr/>
          <a:lstStyle>
            <a:lvl1pPr>
              <a:defRPr/>
            </a:lvl1pPr>
          </a:lstStyle>
          <a:p>
            <a:pPr>
              <a:defRPr/>
            </a:pPr>
          </a:p>
        </p:txBody>
      </p:sp>
      <p:sp>
        <p:nvSpPr>
          <p:cNvPr id="34" name="Slide Number Placeholder 7"/>
          <p:cNvSpPr>
            <a:spLocks noGrp="1"/>
          </p:cNvSpPr>
          <p:nvPr>
            <p:ph type="sldNum" sz="quarter" idx="22"/>
          </p:nvPr>
        </p:nvSpPr>
        <p:spPr/>
        <p:txBody>
          <a:bodyPr/>
          <a:lstStyle>
            <a:lvl1pPr>
              <a:defRPr/>
            </a:lvl1pPr>
          </a:lstStyle>
          <a:p>
            <a:pPr>
              <a:defRPr/>
            </a:pPr>
            <a:fld id="{A710F70C-954E-4A1C-93F5-03064873B1B9}" type="slidenum">
              <a:rPr/>
            </a:fld>
            <a:endParaRPr/>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ormAutofit/>
          </a:bodyPr>
          <a:lstStyle>
            <a:lvl1pPr>
              <a:defRPr sz="3600"/>
            </a:lvl1pPr>
          </a:lstStyle>
          <a:p>
            <a:r>
              <a:t>Click to edit Master title style</a:t>
            </a: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t>Click to edit Master text styles</a:t>
            </a:r>
          </a:p>
          <a:p>
            <a:pPr lvl="1"/>
            <a:r>
              <a:t>Second level</a:t>
            </a:r>
          </a:p>
          <a:p>
            <a:pPr lvl="2"/>
            <a:r>
              <a:t>Third level</a:t>
            </a:r>
          </a:p>
          <a:p>
            <a:pPr lvl="3"/>
            <a:r>
              <a:t>Fourth level</a:t>
            </a:r>
          </a:p>
          <a:p>
            <a:pPr lvl="4"/>
            <a:r>
              <a:t>Fifth level</a:t>
            </a: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5" name="Date Placeholder 3"/>
          <p:cNvSpPr>
            <a:spLocks noGrp="1"/>
          </p:cNvSpPr>
          <p:nvPr>
            <p:ph type="dt" sz="half" idx="10"/>
          </p:nvPr>
        </p:nvSpPr>
        <p:spPr/>
        <p:txBody>
          <a:bodyPr/>
          <a:lstStyle>
            <a:lvl1pPr>
              <a:defRPr/>
            </a:lvl1pPr>
          </a:lstStyle>
          <a:p>
            <a:pPr>
              <a:defRPr/>
            </a:pPr>
            <a:fld id="{654A540E-5FA1-4826-9EA7-5A64920FFFB4}" type="datetimeFigureOut">
              <a:rPr lang="en-US"/>
            </a:fld>
            <a:endParaRPr lang="en-US"/>
          </a:p>
        </p:txBody>
      </p:sp>
      <p:sp>
        <p:nvSpPr>
          <p:cNvPr id="6" name="Footer Placeholder 4"/>
          <p:cNvSpPr>
            <a:spLocks noGrp="1"/>
          </p:cNvSpPr>
          <p:nvPr>
            <p:ph type="ftr" sz="quarter" idx="11"/>
          </p:nvPr>
        </p:nvSpPr>
        <p:spPr/>
        <p:txBody>
          <a:bodyPr/>
          <a:lstStyle>
            <a:lvl1pPr>
              <a:defRPr/>
            </a:lvl1pPr>
          </a:lstStyle>
          <a:p>
            <a:pPr>
              <a:defRPr/>
            </a:pPr>
          </a:p>
        </p:txBody>
      </p:sp>
      <p:sp>
        <p:nvSpPr>
          <p:cNvPr id="7" name="Slide Number Placeholder 5"/>
          <p:cNvSpPr>
            <a:spLocks noGrp="1"/>
          </p:cNvSpPr>
          <p:nvPr>
            <p:ph type="sldNum" sz="quarter" idx="12"/>
          </p:nvPr>
        </p:nvSpPr>
        <p:spPr/>
        <p:txBody>
          <a:bodyPr/>
          <a:lstStyle>
            <a:lvl1pPr>
              <a:defRPr/>
            </a:lvl1pPr>
          </a:lstStyle>
          <a:p>
            <a:pPr>
              <a:defRPr/>
            </a:pPr>
            <a:fld id="{CADEEC52-9562-47FE-910A-C8225E6A15AB}" type="slidenum">
              <a:rPr/>
            </a:fld>
            <a:endParaRP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7"/>
          <p:cNvGrpSpPr/>
          <p:nvPr/>
        </p:nvGrpSpPr>
        <p:grpSpPr bwMode="auto">
          <a:xfrm>
            <a:off x="595313" y="781050"/>
            <a:ext cx="6434137" cy="5054600"/>
            <a:chOff x="5162444" y="781398"/>
            <a:chExt cx="6433398" cy="5053665"/>
          </a:xfrm>
        </p:grpSpPr>
        <p:sp>
          <p:nvSpPr>
            <p:cNvPr id="6" name="Freeform 42"/>
            <p:cNvSpPr/>
            <p:nvPr/>
          </p:nvSpPr>
          <p:spPr bwMode="auto">
            <a:xfrm rot="16200000" flipV="1">
              <a:off x="3342718" y="3275693"/>
              <a:ext cx="3828342" cy="17460"/>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7" name="Freeform 43"/>
            <p:cNvSpPr/>
            <p:nvPr/>
          </p:nvSpPr>
          <p:spPr bwMode="auto">
            <a:xfrm rot="16200000" flipV="1">
              <a:off x="9565004" y="3299501"/>
              <a:ext cx="3837865" cy="17461"/>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nvGrpSpPr>
            <p:cNvPr id="8" name="Group 10"/>
            <p:cNvGrpSpPr/>
            <p:nvPr/>
          </p:nvGrpSpPr>
          <p:grpSpPr bwMode="auto">
            <a:xfrm>
              <a:off x="5814829" y="859172"/>
              <a:ext cx="5128624" cy="4880659"/>
              <a:chOff x="7856935" y="859172"/>
              <a:chExt cx="3086477" cy="4880659"/>
            </a:xfrm>
          </p:grpSpPr>
          <p:sp>
            <p:nvSpPr>
              <p:cNvPr id="17" name="Freeform 41"/>
              <p:cNvSpPr/>
              <p:nvPr/>
            </p:nvSpPr>
            <p:spPr bwMode="auto">
              <a:xfrm rot="16200000" flipV="1">
                <a:off x="9392238" y="4188656"/>
                <a:ext cx="15872" cy="3086477"/>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8" name="Freeform 44"/>
              <p:cNvSpPr/>
              <p:nvPr/>
            </p:nvSpPr>
            <p:spPr bwMode="auto">
              <a:xfrm rot="16200000" flipV="1">
                <a:off x="9367556" y="-651448"/>
                <a:ext cx="12698" cy="3033937"/>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sp>
          <p:nvSpPr>
            <p:cNvPr id="9" name="Freeform 45"/>
            <p:cNvSpPr>
              <a:spLocks noEditPoints="1"/>
            </p:cNvSpPr>
            <p:nvPr/>
          </p:nvSpPr>
          <p:spPr bwMode="auto">
            <a:xfrm rot="16200000" flipV="1">
              <a:off x="5185477" y="5323170"/>
              <a:ext cx="477750" cy="523815"/>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0" name="Freeform 46"/>
            <p:cNvSpPr>
              <a:spLocks noEditPoints="1"/>
            </p:cNvSpPr>
            <p:nvPr/>
          </p:nvSpPr>
          <p:spPr bwMode="auto">
            <a:xfrm rot="16200000" flipV="1">
              <a:off x="5197382" y="5323965"/>
              <a:ext cx="477749" cy="512704"/>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1" name="Freeform 47"/>
            <p:cNvSpPr>
              <a:spLocks noEditPoints="1"/>
            </p:cNvSpPr>
            <p:nvPr/>
          </p:nvSpPr>
          <p:spPr bwMode="auto">
            <a:xfrm rot="16200000" flipV="1">
              <a:off x="11077601" y="5321583"/>
              <a:ext cx="507906" cy="51905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2" name="Freeform 48"/>
            <p:cNvSpPr>
              <a:spLocks noEditPoints="1"/>
            </p:cNvSpPr>
            <p:nvPr/>
          </p:nvSpPr>
          <p:spPr bwMode="auto">
            <a:xfrm rot="16200000" flipV="1">
              <a:off x="11092679" y="5320789"/>
              <a:ext cx="471401" cy="534926"/>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3" name="Freeform 49"/>
            <p:cNvSpPr>
              <a:spLocks noEditPoints="1"/>
            </p:cNvSpPr>
            <p:nvPr/>
          </p:nvSpPr>
          <p:spPr bwMode="auto">
            <a:xfrm rot="16200000" flipV="1">
              <a:off x="11051408" y="771858"/>
              <a:ext cx="468226" cy="519052"/>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4" name="Freeform 50"/>
            <p:cNvSpPr>
              <a:spLocks noEditPoints="1"/>
            </p:cNvSpPr>
            <p:nvPr/>
          </p:nvSpPr>
          <p:spPr bwMode="auto">
            <a:xfrm rot="16200000" flipV="1">
              <a:off x="11044265" y="786937"/>
              <a:ext cx="468226" cy="488894"/>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5" name="Freeform 51"/>
            <p:cNvSpPr>
              <a:spLocks noEditPoints="1"/>
            </p:cNvSpPr>
            <p:nvPr/>
          </p:nvSpPr>
          <p:spPr bwMode="auto">
            <a:xfrm rot="16200000" flipV="1">
              <a:off x="5232300" y="721066"/>
              <a:ext cx="423785" cy="544449"/>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6" name="Freeform 52"/>
            <p:cNvSpPr>
              <a:spLocks noEditPoints="1"/>
            </p:cNvSpPr>
            <p:nvPr/>
          </p:nvSpPr>
          <p:spPr bwMode="auto">
            <a:xfrm rot="16200000" flipV="1">
              <a:off x="5241825" y="749637"/>
              <a:ext cx="428546" cy="492068"/>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sp>
        <p:nvSpPr>
          <p:cNvPr id="2" name="Title 1"/>
          <p:cNvSpPr>
            <a:spLocks noGrp="1"/>
          </p:cNvSpPr>
          <p:nvPr>
            <p:ph type="title"/>
          </p:nvPr>
        </p:nvSpPr>
        <p:spPr>
          <a:xfrm>
            <a:off x="7492891" y="1330347"/>
            <a:ext cx="3840480" cy="2103120"/>
          </a:xfrm>
        </p:spPr>
        <p:txBody>
          <a:bodyPr>
            <a:normAutofit/>
          </a:bodyPr>
          <a:lstStyle>
            <a:lvl1pPr>
              <a:defRPr sz="3600"/>
            </a:lvl1pPr>
          </a:lstStyle>
          <a:p>
            <a:r>
              <a:t>Click to edit Master title style</a:t>
            </a: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noProof="0"/>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19" name="Date Placeholder 4"/>
          <p:cNvSpPr>
            <a:spLocks noGrp="1"/>
          </p:cNvSpPr>
          <p:nvPr>
            <p:ph type="dt" sz="half" idx="10"/>
          </p:nvPr>
        </p:nvSpPr>
        <p:spPr/>
        <p:txBody>
          <a:bodyPr/>
          <a:lstStyle>
            <a:lvl1pPr>
              <a:defRPr/>
            </a:lvl1pPr>
          </a:lstStyle>
          <a:p>
            <a:pPr>
              <a:defRPr/>
            </a:pPr>
            <a:fld id="{8BD5D984-6578-4E00-BF0E-99730700C704}" type="datetimeFigureOut">
              <a:rPr lang="en-US"/>
            </a:fld>
            <a:endParaRPr lang="en-US"/>
          </a:p>
        </p:txBody>
      </p:sp>
      <p:sp>
        <p:nvSpPr>
          <p:cNvPr id="20" name="Footer Placeholder 5"/>
          <p:cNvSpPr>
            <a:spLocks noGrp="1"/>
          </p:cNvSpPr>
          <p:nvPr>
            <p:ph type="ftr" sz="quarter" idx="11"/>
          </p:nvPr>
        </p:nvSpPr>
        <p:spPr/>
        <p:txBody>
          <a:bodyPr/>
          <a:lstStyle>
            <a:lvl1pPr>
              <a:defRPr/>
            </a:lvl1pPr>
          </a:lstStyle>
          <a:p>
            <a:pPr>
              <a:defRPr/>
            </a:pPr>
          </a:p>
        </p:txBody>
      </p:sp>
      <p:sp>
        <p:nvSpPr>
          <p:cNvPr id="21" name="Slide Number Placeholder 6"/>
          <p:cNvSpPr>
            <a:spLocks noGrp="1"/>
          </p:cNvSpPr>
          <p:nvPr>
            <p:ph type="sldNum" sz="quarter" idx="12"/>
          </p:nvPr>
        </p:nvSpPr>
        <p:spPr/>
        <p:txBody>
          <a:bodyPr/>
          <a:lstStyle>
            <a:lvl1pPr>
              <a:defRPr/>
            </a:lvl1pPr>
          </a:lstStyle>
          <a:p>
            <a:pPr>
              <a:defRPr/>
            </a:pPr>
            <a:fld id="{5608703F-D42A-4D50-90FB-924DB4F40A68}" type="slidenum">
              <a:rPr/>
            </a:fld>
            <a:endParaRPr/>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Vertical Text Placeholder 2"/>
          <p:cNvSpPr>
            <a:spLocks noGrp="1"/>
          </p:cNvSpPr>
          <p:nvPr>
            <p:ph type="body" orient="vert" idx="1"/>
          </p:nvPr>
        </p:nvSpPr>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25BE3B49-CF59-4BB6-873F-EA194AB950D2}"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3FD99E8F-7D82-498A-886C-4AEA967F85FA}" type="slidenum">
              <a:rPr/>
            </a:fld>
            <a:endParaRPr/>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t>Click to edit Master title style</a:t>
            </a:r>
          </a:p>
        </p:txBody>
      </p:sp>
      <p:sp>
        <p:nvSpPr>
          <p:cNvPr id="3" name="Vertical Text Placeholder 2"/>
          <p:cNvSpPr>
            <a:spLocks noGrp="1"/>
          </p:cNvSpPr>
          <p:nvPr>
            <p:ph type="body" orient="vert" idx="1"/>
          </p:nvPr>
        </p:nvSpPr>
        <p:spPr>
          <a:xfrm>
            <a:off x="838199" y="304800"/>
            <a:ext cx="8633671" cy="5676900"/>
          </a:xfrm>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CD2BC525-E447-4702-8E40-00361EA159D4}"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1C15FA36-2796-4584-90DE-91984E48919D}" type="slidenum">
              <a:rPr/>
            </a:fld>
            <a:endParaRPr/>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5" name="圆角矩形 14"/>
          <p:cNvSpPr/>
          <p:nvPr userDrawn="1"/>
        </p:nvSpPr>
        <p:spPr>
          <a:xfrm flipV="1">
            <a:off x="1264920" y="6280150"/>
            <a:ext cx="9588500" cy="76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endParaRPr lang="zh-CN" altLang="en-US"/>
          </a:p>
        </p:txBody>
      </p:sp>
      <p:sp>
        <p:nvSpPr>
          <p:cNvPr id="2" name="标题 1"/>
          <p:cNvSpPr>
            <a:spLocks noGrp="1"/>
          </p:cNvSpPr>
          <p:nvPr>
            <p:ph type="ctrTitle" hasCustomPrompt="1"/>
          </p:nvPr>
        </p:nvSpPr>
        <p:spPr>
          <a:xfrm>
            <a:off x="2802890" y="734695"/>
            <a:ext cx="7702550" cy="325120"/>
          </a:xfrm>
        </p:spPr>
        <p:txBody>
          <a:bodyPr anchor="b">
            <a:noAutofit/>
          </a:bodyPr>
          <a:lstStyle>
            <a:lvl1pPr algn="ctr">
              <a:defRPr sz="4000" b="0"/>
            </a:lvl1pPr>
          </a:lstStyle>
          <a:p>
            <a:r>
              <a:rPr lang="zh-CN" altLang="en-US" dirty="0"/>
              <a:t>第七章 幼儿园课程</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830310" y="6382385"/>
            <a:ext cx="2743200" cy="365125"/>
          </a:xfrm>
        </p:spPr>
        <p:txBody>
          <a:bodyPr/>
          <a:lstStyle/>
          <a:p>
            <a:endParaRPr lang="zh-CN" altLang="en-US"/>
          </a:p>
        </p:txBody>
      </p:sp>
      <p:sp>
        <p:nvSpPr>
          <p:cNvPr id="10" name="圆角矩形 9"/>
          <p:cNvSpPr/>
          <p:nvPr userDrawn="1"/>
        </p:nvSpPr>
        <p:spPr>
          <a:xfrm>
            <a:off x="1497965" y="1059815"/>
            <a:ext cx="7332345" cy="76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11" name="文本框 10"/>
          <p:cNvSpPr txBox="1"/>
          <p:nvPr userDrawn="1"/>
        </p:nvSpPr>
        <p:spPr>
          <a:xfrm>
            <a:off x="1469390" y="749935"/>
            <a:ext cx="1198880" cy="337185"/>
          </a:xfrm>
          <a:prstGeom prst="rect">
            <a:avLst/>
          </a:prstGeom>
          <a:noFill/>
        </p:spPr>
        <p:txBody>
          <a:bodyPr wrap="none" rtlCol="0">
            <a:spAutoFit/>
          </a:bodyPr>
          <a:p>
            <a:r>
              <a:rPr lang="zh-CN" altLang="zh-CN" sz="1600">
                <a:latin typeface="黑体" panose="02010609060101010101" pitchFamily="49" charset="-122"/>
                <a:ea typeface="黑体" panose="02010609060101010101" pitchFamily="49" charset="-122"/>
                <a:cs typeface="微软雅黑" panose="020B0503020204020204" pitchFamily="34" charset="-122"/>
              </a:rPr>
              <a:t>学前教育学</a:t>
            </a:r>
            <a:endParaRPr lang="zh-CN" altLang="zh-CN" sz="1600">
              <a:latin typeface="黑体" panose="02010609060101010101" pitchFamily="49" charset="-122"/>
              <a:ea typeface="黑体" panose="02010609060101010101" pitchFamily="49" charset="-122"/>
              <a:cs typeface="微软雅黑" panose="020B0503020204020204" pitchFamily="34" charset="-122"/>
            </a:endParaRPr>
          </a:p>
        </p:txBody>
      </p:sp>
      <p:sp>
        <p:nvSpPr>
          <p:cNvPr id="12" name="文本框 11"/>
          <p:cNvSpPr txBox="1"/>
          <p:nvPr userDrawn="1"/>
        </p:nvSpPr>
        <p:spPr>
          <a:xfrm>
            <a:off x="8696325" y="6353175"/>
            <a:ext cx="1325880" cy="368300"/>
          </a:xfrm>
          <a:prstGeom prst="rect">
            <a:avLst/>
          </a:prstGeom>
          <a:noFill/>
        </p:spPr>
        <p:txBody>
          <a:bodyPr wrap="none" rtlCol="0">
            <a:spAutoFit/>
          </a:bodyPr>
          <a:p>
            <a:r>
              <a:rPr lang="zh-CN" altLang="en-US">
                <a:latin typeface="楷体" panose="02010609060101010101" charset="-122"/>
                <a:ea typeface="楷体" panose="02010609060101010101" charset="-122"/>
                <a:cs typeface="楷体" panose="02010609060101010101" charset="-122"/>
              </a:rPr>
              <a:t>北京出版社</a:t>
            </a:r>
            <a:endParaRPr lang="zh-CN" altLang="en-US">
              <a:latin typeface="楷体" panose="02010609060101010101" charset="-122"/>
              <a:ea typeface="楷体" panose="02010609060101010101" charset="-122"/>
              <a:cs typeface="楷体" panose="02010609060101010101" charset="-122"/>
            </a:endParaRPr>
          </a:p>
        </p:txBody>
      </p:sp>
      <p:sp>
        <p:nvSpPr>
          <p:cNvPr id="13" name="圆角矩形 12"/>
          <p:cNvSpPr/>
          <p:nvPr userDrawn="1"/>
        </p:nvSpPr>
        <p:spPr>
          <a:xfrm>
            <a:off x="2327910" y="5866765"/>
            <a:ext cx="843915" cy="58674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zh-CN" altLang="en-US"/>
          </a:p>
        </p:txBody>
      </p:sp>
      <p:sp>
        <p:nvSpPr>
          <p:cNvPr id="14" name="圆角矩形 13"/>
          <p:cNvSpPr/>
          <p:nvPr userDrawn="1"/>
        </p:nvSpPr>
        <p:spPr>
          <a:xfrm>
            <a:off x="1905000" y="6382385"/>
            <a:ext cx="476250" cy="38481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3.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4" Type="http://schemas.openxmlformats.org/officeDocument/2006/relationships/theme" Target="../theme/theme2.xml"/><Relationship Id="rId13" Type="http://schemas.openxmlformats.org/officeDocument/2006/relationships/image" Target="../media/image4.png"/><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4" Type="http://schemas.openxmlformats.org/officeDocument/2006/relationships/theme" Target="../theme/theme3.xml"/><Relationship Id="rId13" Type="http://schemas.openxmlformats.org/officeDocument/2006/relationships/tags" Target="../tags/tag6.xml"/><Relationship Id="rId12" Type="http://schemas.openxmlformats.org/officeDocument/2006/relationships/tags" Target="../tags/tag5.xml"/><Relationship Id="rId11" Type="http://schemas.openxmlformats.org/officeDocument/2006/relationships/tags" Target="../tags/tag4.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65213" y="304800"/>
            <a:ext cx="10058400" cy="1219200"/>
          </a:xfrm>
          <a:prstGeom prst="rect">
            <a:avLst/>
          </a:prstGeom>
          <a:noFill/>
          <a:ln w="9525">
            <a:noFill/>
            <a:miter lim="800000"/>
          </a:ln>
        </p:spPr>
        <p:txBody>
          <a:bodyPr vert="horz" wrap="square" lIns="91440" tIns="45720" rIns="91440" bIns="45720" numCol="1" anchor="b" anchorCtr="0" compatLnSpc="1"/>
          <a:lstStyle/>
          <a:p>
            <a:pPr lvl="0"/>
            <a:r>
              <a:rPr lang="zh-CN" altLang="zh-CN" smtClean="0"/>
              <a:t>Click to edit Master title style</a:t>
            </a:r>
            <a:endParaRPr lang="zh-CN" altLang="zh-CN" smtClean="0"/>
          </a:p>
        </p:txBody>
      </p:sp>
      <p:sp>
        <p:nvSpPr>
          <p:cNvPr id="1027" name="Text Placeholder 2"/>
          <p:cNvSpPr>
            <a:spLocks noGrp="1"/>
          </p:cNvSpPr>
          <p:nvPr>
            <p:ph type="body" idx="1"/>
          </p:nvPr>
        </p:nvSpPr>
        <p:spPr bwMode="auto">
          <a:xfrm>
            <a:off x="1065213" y="1752600"/>
            <a:ext cx="10058400" cy="4229100"/>
          </a:xfrm>
          <a:prstGeom prst="rect">
            <a:avLst/>
          </a:prstGeom>
          <a:noFill/>
          <a:ln w="9525">
            <a:noFill/>
            <a:miter lim="800000"/>
          </a:ln>
        </p:spPr>
        <p:txBody>
          <a:bodyPr vert="horz" wrap="square" lIns="91440" tIns="45720" rIns="91440" bIns="45720" numCol="1" anchor="t" anchorCtr="0" compatLnSpc="1"/>
          <a:lstStyle/>
          <a:p>
            <a:pPr lvl="0"/>
            <a:r>
              <a:rPr lang="zh-CN" altLang="zh-CN" smtClean="0"/>
              <a:t>Click to edit Master text styles</a:t>
            </a:r>
            <a:endParaRPr lang="zh-CN" altLang="zh-CN" smtClean="0"/>
          </a:p>
          <a:p>
            <a:pPr lvl="1"/>
            <a:r>
              <a:rPr lang="zh-CN" altLang="zh-CN" smtClean="0"/>
              <a:t>Second level</a:t>
            </a:r>
            <a:endParaRPr lang="zh-CN" altLang="zh-CN" smtClean="0"/>
          </a:p>
          <a:p>
            <a:pPr lvl="2"/>
            <a:r>
              <a:rPr lang="zh-CN" altLang="zh-CN" smtClean="0"/>
              <a:t>Third level</a:t>
            </a:r>
            <a:endParaRPr lang="zh-CN" altLang="zh-CN" smtClean="0"/>
          </a:p>
          <a:p>
            <a:pPr lvl="3"/>
            <a:r>
              <a:rPr lang="zh-CN" altLang="zh-CN" smtClean="0"/>
              <a:t>Fourth level</a:t>
            </a:r>
            <a:endParaRPr lang="zh-CN" altLang="zh-CN" smtClean="0"/>
          </a:p>
          <a:p>
            <a:pPr lvl="4"/>
            <a:r>
              <a:rPr lang="zh-CN" altLang="zh-CN" smtClean="0"/>
              <a:t>Fifth level</a:t>
            </a:r>
            <a:endParaRPr lang="zh-CN" altLang="zh-CN" smtClean="0"/>
          </a:p>
        </p:txBody>
      </p:sp>
      <p:sp>
        <p:nvSpPr>
          <p:cNvPr id="4" name="Date Placeholder 3"/>
          <p:cNvSpPr>
            <a:spLocks noGrp="1"/>
          </p:cNvSpPr>
          <p:nvPr>
            <p:ph type="dt" sz="half" idx="2"/>
          </p:nvPr>
        </p:nvSpPr>
        <p:spPr>
          <a:xfrm>
            <a:off x="8075613" y="6019800"/>
            <a:ext cx="1397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fld id="{47899265-82B1-4BEA-847D-70A944F889E0}" type="datetimeFigureOut">
              <a:rPr lang="en-US"/>
            </a:fld>
            <a:endParaRPr lang="en-US"/>
          </a:p>
        </p:txBody>
      </p:sp>
      <p:sp>
        <p:nvSpPr>
          <p:cNvPr id="5" name="Footer Placeholder 4"/>
          <p:cNvSpPr>
            <a:spLocks noGrp="1"/>
          </p:cNvSpPr>
          <p:nvPr>
            <p:ph type="ftr" sz="quarter" idx="3"/>
          </p:nvPr>
        </p:nvSpPr>
        <p:spPr>
          <a:xfrm>
            <a:off x="1979613" y="6019800"/>
            <a:ext cx="59436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p>
        </p:txBody>
      </p:sp>
      <p:sp>
        <p:nvSpPr>
          <p:cNvPr id="6" name="Slide Number Placeholder 5"/>
          <p:cNvSpPr>
            <a:spLocks noGrp="1"/>
          </p:cNvSpPr>
          <p:nvPr>
            <p:ph type="sldNum" sz="quarter" idx="4"/>
          </p:nvPr>
        </p:nvSpPr>
        <p:spPr>
          <a:xfrm>
            <a:off x="1065213" y="6019800"/>
            <a:ext cx="762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fld id="{4953D219-1385-47B0-B76E-450016AD8700}" type="slidenum">
              <a:rPr/>
            </a:fld>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txStyles>
    <p:titleStyle>
      <a:lvl1pPr algn="l" rtl="0" eaLnBrk="0" fontAlgn="base" hangingPunct="0">
        <a:lnSpc>
          <a:spcPct val="90000"/>
        </a:lnSpc>
        <a:spcBef>
          <a:spcPct val="0"/>
        </a:spcBef>
        <a:spcAft>
          <a:spcPct val="0"/>
        </a:spcAft>
        <a:defRPr sz="3600" kern="1200">
          <a:solidFill>
            <a:srgbClr val="4D290B"/>
          </a:solidFill>
          <a:latin typeface="+mj-lt"/>
          <a:ea typeface="+mj-ea"/>
          <a:cs typeface="+mj-cs"/>
        </a:defRPr>
      </a:lvl1pPr>
      <a:lvl2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2pPr>
      <a:lvl3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3pPr>
      <a:lvl4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4pPr>
      <a:lvl5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5pPr>
      <a:lvl6pPr marL="457200" algn="l" rtl="0" fontAlgn="base">
        <a:lnSpc>
          <a:spcPct val="90000"/>
        </a:lnSpc>
        <a:spcBef>
          <a:spcPct val="0"/>
        </a:spcBef>
        <a:spcAft>
          <a:spcPct val="0"/>
        </a:spcAft>
        <a:defRPr sz="3600">
          <a:solidFill>
            <a:srgbClr val="4D290B"/>
          </a:solidFill>
          <a:latin typeface="Segoe Print" panose="02000600000000000000" pitchFamily="2" charset="0"/>
        </a:defRPr>
      </a:lvl6pPr>
      <a:lvl7pPr marL="914400" algn="l" rtl="0" fontAlgn="base">
        <a:lnSpc>
          <a:spcPct val="90000"/>
        </a:lnSpc>
        <a:spcBef>
          <a:spcPct val="0"/>
        </a:spcBef>
        <a:spcAft>
          <a:spcPct val="0"/>
        </a:spcAft>
        <a:defRPr sz="3600">
          <a:solidFill>
            <a:srgbClr val="4D290B"/>
          </a:solidFill>
          <a:latin typeface="Segoe Print" panose="02000600000000000000" pitchFamily="2" charset="0"/>
        </a:defRPr>
      </a:lvl7pPr>
      <a:lvl8pPr marL="1371600" algn="l" rtl="0" fontAlgn="base">
        <a:lnSpc>
          <a:spcPct val="90000"/>
        </a:lnSpc>
        <a:spcBef>
          <a:spcPct val="0"/>
        </a:spcBef>
        <a:spcAft>
          <a:spcPct val="0"/>
        </a:spcAft>
        <a:defRPr sz="3600">
          <a:solidFill>
            <a:srgbClr val="4D290B"/>
          </a:solidFill>
          <a:latin typeface="Segoe Print" panose="02000600000000000000" pitchFamily="2" charset="0"/>
        </a:defRPr>
      </a:lvl8pPr>
      <a:lvl9pPr marL="1828800" algn="l" rtl="0" fontAlgn="base">
        <a:lnSpc>
          <a:spcPct val="90000"/>
        </a:lnSpc>
        <a:spcBef>
          <a:spcPct val="0"/>
        </a:spcBef>
        <a:spcAft>
          <a:spcPct val="0"/>
        </a:spcAft>
        <a:defRPr sz="3600">
          <a:solidFill>
            <a:srgbClr val="4D290B"/>
          </a:solidFill>
          <a:latin typeface="Segoe Print" panose="02000600000000000000" pitchFamily="2" charset="0"/>
        </a:defRPr>
      </a:lvl9pPr>
    </p:titleStyle>
    <p:bodyStyle>
      <a:lvl1pPr marL="346075" indent="-346075" algn="l" rtl="0" eaLnBrk="0" fontAlgn="base" hangingPunct="0">
        <a:spcBef>
          <a:spcPts val="1800"/>
        </a:spcBef>
        <a:spcAft>
          <a:spcPct val="0"/>
        </a:spcAft>
        <a:buFont typeface="Arial" panose="020B0604020202020204" pitchFamily="34" charset="0"/>
        <a:buChar char="•"/>
        <a:defRPr sz="2400" kern="1200">
          <a:solidFill>
            <a:schemeClr val="tx1"/>
          </a:solidFill>
          <a:latin typeface="+mn-lt"/>
          <a:ea typeface="+mn-ea"/>
          <a:cs typeface="+mn-cs"/>
        </a:defRPr>
      </a:lvl1pPr>
      <a:lvl2pPr marL="739775" indent="-282575" algn="l" rtl="0" eaLnBrk="0" fontAlgn="base" hangingPunct="0">
        <a:spcBef>
          <a:spcPts val="12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ts val="800"/>
        </a:spcBef>
        <a:spcAft>
          <a:spcPct val="0"/>
        </a:spcAft>
        <a:buFont typeface="Arial" panose="020B0604020202020204" pitchFamily="34" charset="0"/>
        <a:buChar char="•"/>
        <a:defRPr kern="1200">
          <a:solidFill>
            <a:schemeClr val="tx1"/>
          </a:solidFill>
          <a:latin typeface="+mn-lt"/>
          <a:ea typeface="+mn-ea"/>
          <a:cs typeface="+mn-cs"/>
        </a:defRPr>
      </a:lvl3pPr>
      <a:lvl4pPr marL="1600200" indent="-228600" algn="l" rtl="0" eaLnBrk="0" fontAlgn="base" hangingPunct="0">
        <a:spcBef>
          <a:spcPts val="6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ts val="6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7.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25.xml"/><Relationship Id="rId2" Type="http://schemas.openxmlformats.org/officeDocument/2006/relationships/image" Target="../media/image6.png"/><Relationship Id="rId1" Type="http://schemas.openxmlformats.org/officeDocument/2006/relationships/tags" Target="../tags/tag24.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27.xml"/><Relationship Id="rId2" Type="http://schemas.openxmlformats.org/officeDocument/2006/relationships/image" Target="../media/image6.png"/><Relationship Id="rId1" Type="http://schemas.openxmlformats.org/officeDocument/2006/relationships/tags" Target="../tags/tag26.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tags" Target="../tags/tag28.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tags" Target="../tags/tag29.xml"/><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tags" Target="../tags/tag30.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tags" Target="../tags/tag32.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tags" Target="../tags/tag33.xml"/><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tags" Target="../tags/tag34.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tags" Target="../tags/tag35.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6.xml"/><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37.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xml"/><Relationship Id="rId6" Type="http://schemas.openxmlformats.org/officeDocument/2006/relationships/tags" Target="../tags/tag14.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tags" Target="../tags/tag17.xml"/><Relationship Id="rId2" Type="http://schemas.openxmlformats.org/officeDocument/2006/relationships/image" Target="../media/image6.png"/><Relationship Id="rId1" Type="http://schemas.openxmlformats.org/officeDocument/2006/relationships/tags" Target="../tags/tag16.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tags" Target="../tags/tag18.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a:xfrm>
            <a:off x="2111375" y="2290445"/>
            <a:ext cx="9751695" cy="1828800"/>
          </a:xfrm>
        </p:spPr>
        <p:txBody>
          <a:bodyPr>
            <a:normAutofit fontScale="90000"/>
          </a:bodyPr>
          <a:p>
            <a:pPr algn="ctr" latinLnBrk="0">
              <a:lnSpc>
                <a:spcPct val="150000"/>
              </a:lnSpc>
            </a:pPr>
            <a:r>
              <a:rPr lang="zh-CN" altLang="zh-CN" sz="4445">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项目十二 学前教育机构与</a:t>
            </a:r>
            <a:r>
              <a:rPr lang="zh-CN" altLang="zh-CN" sz="4445">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家庭、社区</a:t>
            </a:r>
            <a:br>
              <a:rPr lang="zh-CN" altLang="zh-CN" sz="480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br>
            <a:r>
              <a:rPr lang="zh-CN" altLang="zh-CN" sz="480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  </a:t>
            </a:r>
            <a:endParaRPr lang="zh-CN" altLang="zh-CN" sz="480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1"/>
    </p:custData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667750" y="2944495"/>
            <a:ext cx="3304540" cy="3304540"/>
          </a:xfrm>
          <a:prstGeom prst="rect">
            <a:avLst/>
          </a:prstGeom>
        </p:spPr>
      </p:pic>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学前教育与家庭</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078865" y="1221740"/>
            <a:ext cx="10759440" cy="1722120"/>
          </a:xfrm>
          <a:prstGeom prst="rect">
            <a:avLst/>
          </a:prstGeom>
          <a:noFill/>
        </p:spPr>
        <p:txBody>
          <a:bodyPr wrap="square" rtlCol="0">
            <a:spAutoFit/>
          </a:bodyPr>
          <a:p>
            <a:pPr fontAlgn="auto">
              <a:spcAft>
                <a:spcPts val="600"/>
              </a:spcAft>
            </a:pPr>
            <a:r>
              <a:rPr lang="zh-CN" altLang="en-US" sz="3200">
                <a:solidFill>
                  <a:schemeClr val="tx1"/>
                </a:solidFill>
                <a:effectLst>
                  <a:outerShdw blurRad="38100" dist="19050" dir="2700000" algn="tl" rotWithShape="0">
                    <a:schemeClr val="dk1">
                      <a:alpha val="40000"/>
                    </a:schemeClr>
                  </a:outerShdw>
                </a:effectLst>
              </a:rPr>
              <a:t> 二、 学前教育机构与家庭合作的内容及形式</a:t>
            </a:r>
            <a:endParaRPr lang="zh-CN" altLang="en-US" sz="3200">
              <a:solidFill>
                <a:schemeClr val="tx1"/>
              </a:solidFill>
              <a:effectLst>
                <a:outerShdw blurRad="38100" dist="19050" dir="2700000" algn="tl" rotWithShape="0">
                  <a:schemeClr val="dk1">
                    <a:alpha val="40000"/>
                  </a:schemeClr>
                </a:outerShdw>
              </a:effectLst>
            </a:endParaRPr>
          </a:p>
          <a:p>
            <a:pPr fontAlgn="auto">
              <a:spcAft>
                <a:spcPts val="600"/>
              </a:spcAft>
            </a:pPr>
            <a:r>
              <a:rPr lang="zh-CN" altLang="en-US" sz="3200">
                <a:solidFill>
                  <a:schemeClr val="tx1"/>
                </a:solidFill>
                <a:effectLst>
                  <a:outerShdw blurRad="38100" dist="19050" dir="2700000" algn="tl" rotWithShape="0">
                    <a:schemeClr val="dk1">
                      <a:alpha val="40000"/>
                    </a:schemeClr>
                  </a:outerShdw>
                </a:effectLst>
              </a:rPr>
              <a:t>形式：</a:t>
            </a:r>
            <a:endParaRPr lang="zh-CN" altLang="en-US" sz="3200">
              <a:solidFill>
                <a:schemeClr val="tx1"/>
              </a:solidFill>
              <a:effectLst>
                <a:outerShdw blurRad="38100" dist="19050" dir="2700000" algn="tl" rotWithShape="0">
                  <a:schemeClr val="dk1">
                    <a:alpha val="40000"/>
                  </a:schemeClr>
                </a:outerShdw>
              </a:effectLst>
            </a:endParaRPr>
          </a:p>
          <a:p>
            <a:pPr fontAlgn="auto">
              <a:spcAft>
                <a:spcPts val="600"/>
              </a:spcAft>
            </a:pPr>
            <a:r>
              <a:rPr lang="zh-CN" altLang="en-US" sz="3200">
                <a:solidFill>
                  <a:schemeClr val="tx1"/>
                </a:solidFill>
                <a:effectLst>
                  <a:outerShdw blurRad="38100" dist="19050" dir="2700000" algn="tl" rotWithShape="0">
                    <a:schemeClr val="dk1">
                      <a:alpha val="40000"/>
                    </a:schemeClr>
                  </a:outerShdw>
                </a:effectLst>
              </a:rPr>
              <a:t>    </a:t>
            </a:r>
            <a:endPar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
        <p:nvSpPr>
          <p:cNvPr id="14339" name="内容占位符 2"/>
          <p:cNvSpPr>
            <a:spLocks noGrp="1"/>
          </p:cNvSpPr>
          <p:nvPr>
            <p:ph sz="half" idx="1"/>
            <p:custDataLst>
              <p:tags r:id="rId2"/>
            </p:custDataLst>
          </p:nvPr>
        </p:nvSpPr>
        <p:spPr>
          <a:xfrm>
            <a:off x="628650" y="2329180"/>
            <a:ext cx="3596640" cy="3848100"/>
          </a:xfrm>
        </p:spPr>
        <p:txBody>
          <a:bodyPr vert="horz" wrap="square" lIns="91440" tIns="45720" rIns="91440" bIns="45720" anchor="t"/>
          <a:p>
            <a:pPr marL="0" indent="0" eaLnBrk="1" hangingPunct="1">
              <a:lnSpc>
                <a:spcPct val="150000"/>
              </a:lnSpc>
              <a:buClrTx/>
              <a:buSzTx/>
              <a:buNone/>
            </a:pPr>
            <a:r>
              <a:rPr lang="en-US" altLang="zh-CN" sz="2000" b="1" kern="1200" dirty="0">
                <a:solidFill>
                  <a:srgbClr val="7F7F7F"/>
                </a:solidFill>
                <a:latin typeface="+mn-lt"/>
                <a:ea typeface="+mn-ea"/>
                <a:cs typeface="+mn-cs"/>
              </a:rPr>
              <a:t>1.个别方式的家园合作</a:t>
            </a:r>
            <a:endParaRPr lang="en-US" altLang="zh-CN" sz="2000" b="1" kern="1200" dirty="0">
              <a:solidFill>
                <a:srgbClr val="7F7F7F"/>
              </a:solidFill>
              <a:latin typeface="+mn-lt"/>
              <a:ea typeface="+mn-ea"/>
              <a:cs typeface="+mn-cs"/>
            </a:endParaRPr>
          </a:p>
          <a:p>
            <a:pPr marL="0" indent="0" eaLnBrk="1" hangingPunct="1">
              <a:lnSpc>
                <a:spcPct val="150000"/>
              </a:lnSpc>
              <a:buClrTx/>
              <a:buSzTx/>
              <a:buNone/>
            </a:pPr>
            <a:r>
              <a:rPr lang="en-US" altLang="zh-CN" sz="2000" b="1" kern="1200" dirty="0">
                <a:solidFill>
                  <a:srgbClr val="7F7F7F"/>
                </a:solidFill>
                <a:latin typeface="+mn-lt"/>
                <a:ea typeface="+mn-ea"/>
                <a:cs typeface="+mn-cs"/>
              </a:rPr>
              <a:t>（1）家庭访问</a:t>
            </a:r>
            <a:endParaRPr lang="en-US" altLang="zh-CN" sz="2000" b="1" kern="1200" dirty="0">
              <a:solidFill>
                <a:srgbClr val="7F7F7F"/>
              </a:solidFill>
              <a:latin typeface="+mn-lt"/>
              <a:ea typeface="+mn-ea"/>
              <a:cs typeface="+mn-cs"/>
            </a:endParaRPr>
          </a:p>
          <a:p>
            <a:pPr marL="0" indent="0" eaLnBrk="1" hangingPunct="1">
              <a:lnSpc>
                <a:spcPct val="150000"/>
              </a:lnSpc>
              <a:buClrTx/>
              <a:buSzTx/>
              <a:buNone/>
            </a:pPr>
            <a:r>
              <a:rPr lang="en-US" altLang="zh-CN" sz="2000" b="1" kern="1200" dirty="0">
                <a:solidFill>
                  <a:srgbClr val="7F7F7F"/>
                </a:solidFill>
                <a:latin typeface="+mn-lt"/>
                <a:ea typeface="+mn-ea"/>
                <a:cs typeface="+mn-cs"/>
              </a:rPr>
              <a:t>（2）个别访谈</a:t>
            </a:r>
            <a:endParaRPr lang="en-US" altLang="zh-CN" sz="2000" b="1" kern="1200" dirty="0">
              <a:solidFill>
                <a:srgbClr val="7F7F7F"/>
              </a:solidFill>
              <a:latin typeface="+mn-lt"/>
              <a:ea typeface="+mn-ea"/>
              <a:cs typeface="+mn-cs"/>
            </a:endParaRPr>
          </a:p>
          <a:p>
            <a:pPr marL="0" indent="0" eaLnBrk="1" hangingPunct="1">
              <a:lnSpc>
                <a:spcPct val="150000"/>
              </a:lnSpc>
              <a:buClrTx/>
              <a:buSzTx/>
              <a:buNone/>
            </a:pPr>
            <a:r>
              <a:rPr lang="en-US" altLang="zh-CN" sz="2000" b="1" kern="1200" dirty="0">
                <a:solidFill>
                  <a:srgbClr val="7F7F7F"/>
                </a:solidFill>
                <a:latin typeface="+mn-lt"/>
                <a:ea typeface="+mn-ea"/>
                <a:cs typeface="+mn-cs"/>
              </a:rPr>
              <a:t>   （3）家园联系册</a:t>
            </a:r>
            <a:endParaRPr lang="zh-CN" altLang="en-US" sz="2000" b="1" kern="1200" dirty="0">
              <a:solidFill>
                <a:srgbClr val="7F7F7F"/>
              </a:solidFill>
              <a:latin typeface="+mn-lt"/>
              <a:ea typeface="+mn-ea"/>
              <a:cs typeface="+mn-cs"/>
            </a:endParaRPr>
          </a:p>
        </p:txBody>
      </p:sp>
      <p:sp>
        <p:nvSpPr>
          <p:cNvPr id="14340" name="内容占位符 3"/>
          <p:cNvSpPr>
            <a:spLocks noGrp="1"/>
          </p:cNvSpPr>
          <p:nvPr>
            <p:ph sz="half" idx="2"/>
            <p:custDataLst>
              <p:tags r:id="rId3"/>
            </p:custDataLst>
          </p:nvPr>
        </p:nvSpPr>
        <p:spPr>
          <a:xfrm>
            <a:off x="4796155" y="2329180"/>
            <a:ext cx="3300730" cy="3848100"/>
          </a:xfrm>
        </p:spPr>
        <p:txBody>
          <a:bodyPr vert="horz" wrap="square" lIns="91440" tIns="45720" rIns="91440" bIns="45720" anchor="t">
            <a:normAutofit/>
          </a:bodyPr>
          <a:p>
            <a:pPr marL="0" indent="0" eaLnBrk="1" hangingPunct="1">
              <a:lnSpc>
                <a:spcPct val="120000"/>
              </a:lnSpc>
              <a:buClrTx/>
              <a:buSzTx/>
              <a:buNone/>
            </a:pPr>
            <a:r>
              <a:rPr lang="zh-CN" altLang="en-US" sz="2000" b="1" kern="1200" dirty="0">
                <a:solidFill>
                  <a:srgbClr val="7F7F7F"/>
                </a:solidFill>
                <a:latin typeface="+mn-lt"/>
                <a:ea typeface="+mn-ea"/>
                <a:cs typeface="+mn-cs"/>
              </a:rPr>
              <a:t>2.集体方式的家园合作</a:t>
            </a:r>
            <a:endParaRPr lang="zh-CN" altLang="en-US" sz="2000" b="1" kern="1200" dirty="0">
              <a:solidFill>
                <a:srgbClr val="7F7F7F"/>
              </a:solidFill>
              <a:latin typeface="+mn-lt"/>
              <a:ea typeface="+mn-ea"/>
              <a:cs typeface="+mn-cs"/>
            </a:endParaRPr>
          </a:p>
          <a:p>
            <a:pPr marL="0" indent="0" eaLnBrk="1" hangingPunct="1">
              <a:lnSpc>
                <a:spcPct val="120000"/>
              </a:lnSpc>
              <a:buClrTx/>
              <a:buSzTx/>
              <a:buNone/>
            </a:pPr>
            <a:r>
              <a:rPr lang="zh-CN" altLang="en-US" sz="2000" b="1" kern="1200" dirty="0">
                <a:solidFill>
                  <a:srgbClr val="7F7F7F"/>
                </a:solidFill>
                <a:latin typeface="+mn-lt"/>
                <a:ea typeface="+mn-ea"/>
                <a:cs typeface="+mn-cs"/>
              </a:rPr>
              <a:t>（1）家长委员会</a:t>
            </a:r>
            <a:endParaRPr lang="zh-CN" altLang="en-US" sz="2000" b="1" kern="1200" dirty="0">
              <a:solidFill>
                <a:srgbClr val="7F7F7F"/>
              </a:solidFill>
              <a:latin typeface="+mn-lt"/>
              <a:ea typeface="+mn-ea"/>
              <a:cs typeface="+mn-cs"/>
            </a:endParaRPr>
          </a:p>
          <a:p>
            <a:pPr marL="0" indent="0" eaLnBrk="1" hangingPunct="1">
              <a:lnSpc>
                <a:spcPct val="120000"/>
              </a:lnSpc>
              <a:buClrTx/>
              <a:buSzTx/>
              <a:buNone/>
            </a:pPr>
            <a:r>
              <a:rPr lang="zh-CN" altLang="en-US" sz="2000" b="1" kern="1200" dirty="0">
                <a:solidFill>
                  <a:srgbClr val="7F7F7F"/>
                </a:solidFill>
                <a:latin typeface="+mn-lt"/>
                <a:ea typeface="+mn-ea"/>
                <a:cs typeface="+mn-cs"/>
              </a:rPr>
              <a:t>（2）家长座谈会</a:t>
            </a:r>
            <a:endParaRPr lang="zh-CN" altLang="en-US" sz="2000" b="1" kern="1200" dirty="0">
              <a:solidFill>
                <a:srgbClr val="7F7F7F"/>
              </a:solidFill>
              <a:latin typeface="+mn-lt"/>
              <a:ea typeface="+mn-ea"/>
              <a:cs typeface="+mn-cs"/>
            </a:endParaRPr>
          </a:p>
          <a:p>
            <a:pPr marL="0" indent="0" eaLnBrk="1" hangingPunct="1">
              <a:lnSpc>
                <a:spcPct val="120000"/>
              </a:lnSpc>
              <a:buClrTx/>
              <a:buSzTx/>
              <a:buNone/>
            </a:pPr>
            <a:r>
              <a:rPr lang="zh-CN" altLang="en-US" sz="2000" b="1" kern="1200" dirty="0">
                <a:solidFill>
                  <a:srgbClr val="7F7F7F"/>
                </a:solidFill>
                <a:latin typeface="+mn-lt"/>
                <a:ea typeface="+mn-ea"/>
                <a:cs typeface="+mn-cs"/>
              </a:rPr>
              <a:t>（3）家长学校</a:t>
            </a:r>
            <a:endParaRPr lang="zh-CN" altLang="en-US" sz="2000" b="1" kern="1200" dirty="0">
              <a:solidFill>
                <a:srgbClr val="7F7F7F"/>
              </a:solidFill>
              <a:latin typeface="+mn-lt"/>
              <a:ea typeface="+mn-ea"/>
              <a:cs typeface="+mn-cs"/>
            </a:endParaRPr>
          </a:p>
          <a:p>
            <a:pPr marL="0" indent="0" eaLnBrk="1" hangingPunct="1">
              <a:lnSpc>
                <a:spcPct val="120000"/>
              </a:lnSpc>
              <a:buClrTx/>
              <a:buSzTx/>
              <a:buNone/>
            </a:pPr>
            <a:r>
              <a:rPr lang="zh-CN" altLang="en-US" sz="2000" b="1" kern="1200" dirty="0">
                <a:solidFill>
                  <a:srgbClr val="7F7F7F"/>
                </a:solidFill>
                <a:latin typeface="+mn-lt"/>
                <a:ea typeface="+mn-ea"/>
                <a:cs typeface="+mn-cs"/>
              </a:rPr>
              <a:t>（4）家长开放日</a:t>
            </a:r>
            <a:endParaRPr lang="zh-CN" altLang="en-US" sz="2000" b="1" kern="1200" dirty="0">
              <a:solidFill>
                <a:srgbClr val="7F7F7F"/>
              </a:solidFill>
              <a:latin typeface="+mn-lt"/>
              <a:ea typeface="+mn-ea"/>
              <a:cs typeface="+mn-cs"/>
            </a:endParaRPr>
          </a:p>
          <a:p>
            <a:pPr marL="0" indent="0" eaLnBrk="1" hangingPunct="1">
              <a:lnSpc>
                <a:spcPct val="120000"/>
              </a:lnSpc>
              <a:buClrTx/>
              <a:buSzTx/>
              <a:buNone/>
            </a:pPr>
            <a:r>
              <a:rPr lang="zh-CN" altLang="en-US" sz="2000" b="1" kern="1200" dirty="0">
                <a:solidFill>
                  <a:srgbClr val="7F7F7F"/>
                </a:solidFill>
                <a:latin typeface="+mn-lt"/>
                <a:ea typeface="+mn-ea"/>
                <a:cs typeface="+mn-cs"/>
              </a:rPr>
              <a:t>（5）家庭教育宣传栏</a:t>
            </a:r>
            <a:endParaRPr lang="zh-CN" altLang="en-US" sz="2000" b="1" kern="1200" dirty="0">
              <a:solidFill>
                <a:srgbClr val="7F7F7F"/>
              </a:solidFill>
              <a:latin typeface="+mn-lt"/>
              <a:ea typeface="+mn-ea"/>
              <a:cs typeface="+mn-cs"/>
            </a:endParaRPr>
          </a:p>
          <a:p>
            <a:pPr marL="0" indent="0" eaLnBrk="1" hangingPunct="1">
              <a:lnSpc>
                <a:spcPct val="120000"/>
              </a:lnSpc>
              <a:buClrTx/>
              <a:buSzTx/>
              <a:buNone/>
            </a:pPr>
            <a:r>
              <a:rPr lang="zh-CN" altLang="en-US" sz="2000" b="1" kern="1200" dirty="0">
                <a:solidFill>
                  <a:srgbClr val="7F7F7F"/>
                </a:solidFill>
                <a:latin typeface="+mn-lt"/>
                <a:ea typeface="+mn-ea"/>
                <a:cs typeface="+mn-cs"/>
              </a:rPr>
              <a:t>（6）家园共育活动</a:t>
            </a:r>
            <a:endParaRPr lang="zh-CN" altLang="en-US" sz="2000" b="1" kern="1200" dirty="0">
              <a:solidFill>
                <a:srgbClr val="7F7F7F"/>
              </a:solidFill>
              <a:latin typeface="+mn-lt"/>
              <a:ea typeface="+mn-ea"/>
              <a:cs typeface="+mn-cs"/>
            </a:endParaRPr>
          </a:p>
        </p:txBody>
      </p:sp>
    </p:spTree>
    <p:custDataLst>
      <p:tags r:id="rId4"/>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2"/>
          <p:cNvSpPr>
            <a:spLocks noGrp="1"/>
          </p:cNvSpPr>
          <p:nvPr>
            <p:ph type="title"/>
          </p:nvPr>
        </p:nvSpPr>
        <p:spPr>
          <a:xfrm>
            <a:off x="946785" y="4775200"/>
            <a:ext cx="9679305" cy="1219200"/>
          </a:xfrm>
        </p:spPr>
        <p:txBody>
          <a:bodyPr/>
          <a:lstStyle/>
          <a:p>
            <a:pPr algn="l" eaLnBrk="1" latinLnBrk="0" hangingPunct="1">
              <a:lnSpc>
                <a:spcPct val="150000"/>
              </a:lnSpc>
            </a:pPr>
            <a:r>
              <a:rPr lang="en-US" altLang="zh-CN" sz="4800" b="1" smtClean="0">
                <a:ea typeface="宋体" panose="02010600030101010101" pitchFamily="2" charset="-122"/>
              </a:rPr>
              <a:t>  </a:t>
            </a: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r>
              <a:rPr lang="en-US" altLang="zh-CN" sz="3200" b="1" smtClean="0">
                <a:ea typeface="宋体" panose="02010600030101010101" pitchFamily="2" charset="-122"/>
              </a:rPr>
              <a:t>     </a:t>
            </a:r>
            <a:r>
              <a:rPr lang="zh-CN" altLang="en-US" sz="3200" b="1" smtClean="0">
                <a:ea typeface="宋体" panose="02010600030101010101" pitchFamily="2" charset="-122"/>
              </a:rPr>
              <a:t>案例：</a:t>
            </a:r>
            <a:r>
              <a:rPr lang="zh-CN" altLang="en-US" sz="3200" b="1" smtClean="0">
                <a:ea typeface="宋体" panose="02010600030101010101" pitchFamily="2" charset="-122"/>
              </a:rPr>
              <a:t>某幼儿园为了使家长克服包办代替现象，与幼儿园配合一起培养孩子自理能力，召开一次家长会，请家长看孩子穿衣服比赛</a:t>
            </a:r>
            <a:r>
              <a:rPr lang="en-US" altLang="zh-CN" sz="3200" b="1" smtClean="0">
                <a:ea typeface="宋体" panose="02010600030101010101" pitchFamily="2" charset="-122"/>
              </a:rPr>
              <a:t>——“</a:t>
            </a:r>
            <a:r>
              <a:rPr lang="zh-CN" altLang="en-US" sz="3200" b="1" smtClean="0">
                <a:ea typeface="宋体" panose="02010600030101010101" pitchFamily="2" charset="-122"/>
              </a:rPr>
              <a:t>看谁穿的快</a:t>
            </a:r>
            <a:r>
              <a:rPr lang="en-US" altLang="zh-CN" sz="3200" b="1" smtClean="0">
                <a:ea typeface="宋体" panose="02010600030101010101" pitchFamily="2" charset="-122"/>
              </a:rPr>
              <a:t>”</a:t>
            </a:r>
            <a:r>
              <a:rPr lang="zh-CN" altLang="en-US" sz="3200" b="1" smtClean="0">
                <a:ea typeface="宋体" panose="02010600030101010101" pitchFamily="2" charset="-122"/>
              </a:rPr>
              <a:t>的游戏。在比赛之后，向家长讲述包办不是爱，是对幼儿发展的剥夺，帮助家长改正错误的教养态度，与幼儿园配合，培养幼儿生活自理能力。</a:t>
            </a:r>
            <a:endParaRPr lang="zh-CN" altLang="en-US" sz="3200" b="1" smtClean="0">
              <a:latin typeface="楷体" panose="02010609060101010101" charset="-122"/>
              <a:ea typeface="宋体" panose="02010600030101010101" pitchFamily="2" charset="-122"/>
              <a:cs typeface="楷体" panose="02010609060101010101" charset="-122"/>
            </a:endParaRPr>
          </a:p>
        </p:txBody>
      </p:sp>
      <p:pic>
        <p:nvPicPr>
          <p:cNvPr id="2" name="图片 1"/>
          <p:cNvPicPr>
            <a:picLocks noChangeAspect="1"/>
          </p:cNvPicPr>
          <p:nvPr>
            <p:custDataLst>
              <p:tags r:id="rId1"/>
            </p:custDataLst>
          </p:nvPr>
        </p:nvPicPr>
        <p:blipFill>
          <a:blip r:embed="rId2"/>
          <a:stretch>
            <a:fillRect/>
          </a:stretch>
        </p:blipFill>
        <p:spPr>
          <a:xfrm>
            <a:off x="10506710" y="4152265"/>
            <a:ext cx="1366520" cy="1906905"/>
          </a:xfrm>
          <a:prstGeom prst="rect">
            <a:avLst/>
          </a:prstGeom>
        </p:spPr>
      </p:pic>
    </p:spTree>
    <p:custDataLst>
      <p:tags r:id="rId3"/>
    </p:custData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2"/>
          <p:cNvSpPr>
            <a:spLocks noGrp="1"/>
          </p:cNvSpPr>
          <p:nvPr>
            <p:ph type="title"/>
          </p:nvPr>
        </p:nvSpPr>
        <p:spPr>
          <a:xfrm>
            <a:off x="946785" y="4775200"/>
            <a:ext cx="9679305" cy="1219200"/>
          </a:xfrm>
        </p:spPr>
        <p:txBody>
          <a:bodyPr/>
          <a:lstStyle/>
          <a:p>
            <a:pPr algn="l" eaLnBrk="1" latinLnBrk="0" hangingPunct="1">
              <a:lnSpc>
                <a:spcPct val="150000"/>
              </a:lnSpc>
            </a:pPr>
            <a:r>
              <a:rPr lang="en-US" altLang="zh-CN" sz="4800" b="1" smtClean="0">
                <a:ea typeface="宋体" panose="02010600030101010101" pitchFamily="2" charset="-122"/>
              </a:rPr>
              <a:t>  </a:t>
            </a: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r>
              <a:rPr lang="en-US" altLang="zh-CN" sz="3200" b="1" smtClean="0">
                <a:ea typeface="宋体" panose="02010600030101010101" pitchFamily="2" charset="-122"/>
              </a:rPr>
              <a:t>     </a:t>
            </a:r>
            <a:r>
              <a:rPr lang="zh-CN" altLang="en-US" sz="3200" b="1" smtClean="0">
                <a:ea typeface="宋体" panose="02010600030101010101" pitchFamily="2" charset="-122"/>
              </a:rPr>
              <a:t>案例：</a:t>
            </a:r>
            <a:r>
              <a:rPr lang="zh-CN" altLang="en-US" sz="2800" b="1" smtClean="0">
                <a:ea typeface="宋体" panose="02010600030101010101" pitchFamily="2" charset="-122"/>
              </a:rPr>
              <a:t>某幼儿园在开展</a:t>
            </a:r>
            <a:r>
              <a:rPr lang="en-US" altLang="zh-CN" sz="2800" b="1" smtClean="0">
                <a:ea typeface="宋体" panose="02010600030101010101" pitchFamily="2" charset="-122"/>
              </a:rPr>
              <a:t>“</a:t>
            </a:r>
            <a:r>
              <a:rPr lang="zh-CN" altLang="en-US" sz="2800" b="1" smtClean="0">
                <a:ea typeface="宋体" panose="02010600030101010101" pitchFamily="2" charset="-122"/>
              </a:rPr>
              <a:t>爱牙知识小讲堂</a:t>
            </a:r>
            <a:r>
              <a:rPr lang="en-US" altLang="zh-CN" sz="2800" b="1" smtClean="0">
                <a:ea typeface="宋体" panose="02010600030101010101" pitchFamily="2" charset="-122"/>
              </a:rPr>
              <a:t>”</a:t>
            </a:r>
            <a:r>
              <a:rPr lang="zh-CN" altLang="en-US" sz="2800" b="1" smtClean="0">
                <a:ea typeface="宋体" panose="02010600030101010101" pitchFamily="2" charset="-122"/>
              </a:rPr>
              <a:t>时邀请家长对幼儿进行爱牙教育，当医生的森森妈妈很乐意来当助教。森森妈妈先是拿出了一张神秘的大图片，上面画着显微镜下细菌和蛀牙的样子，孩子们看后都说：</a:t>
            </a:r>
            <a:r>
              <a:rPr lang="en-US" altLang="zh-CN" sz="2800" b="1" smtClean="0">
                <a:ea typeface="宋体" panose="02010600030101010101" pitchFamily="2" charset="-122"/>
              </a:rPr>
              <a:t>“</a:t>
            </a:r>
            <a:r>
              <a:rPr lang="zh-CN" altLang="en-US" sz="2800" b="1" smtClean="0">
                <a:ea typeface="宋体" panose="02010600030101010101" pitchFamily="2" charset="-122"/>
              </a:rPr>
              <a:t>真可怕呀，蛀牙真难看。</a:t>
            </a:r>
            <a:r>
              <a:rPr lang="en-US" altLang="zh-CN" sz="2800" b="1" smtClean="0">
                <a:ea typeface="宋体" panose="02010600030101010101" pitchFamily="2" charset="-122"/>
              </a:rPr>
              <a:t>”</a:t>
            </a:r>
            <a:r>
              <a:rPr lang="zh-CN" altLang="en-US" sz="2800" b="1" smtClean="0">
                <a:ea typeface="宋体" panose="02010600030101010101" pitchFamily="2" charset="-122"/>
              </a:rPr>
              <a:t>森森妈妈趁机给小朋友讲了蛀牙的危害。之后，森森妈妈又教给幼儿正确的刷牙方法，还请小朋友上来表演如何刷牙。大家看的可认真了。</a:t>
            </a:r>
            <a:endParaRPr lang="zh-CN" altLang="en-US" sz="2800" b="1" smtClean="0">
              <a:latin typeface="楷体" panose="02010609060101010101" charset="-122"/>
              <a:ea typeface="宋体" panose="02010600030101010101" pitchFamily="2" charset="-122"/>
              <a:cs typeface="楷体" panose="02010609060101010101" charset="-122"/>
            </a:endParaRPr>
          </a:p>
        </p:txBody>
      </p:sp>
      <p:pic>
        <p:nvPicPr>
          <p:cNvPr id="2" name="图片 1"/>
          <p:cNvPicPr>
            <a:picLocks noChangeAspect="1"/>
          </p:cNvPicPr>
          <p:nvPr>
            <p:custDataLst>
              <p:tags r:id="rId1"/>
            </p:custDataLst>
          </p:nvPr>
        </p:nvPicPr>
        <p:blipFill>
          <a:blip r:embed="rId2"/>
          <a:stretch>
            <a:fillRect/>
          </a:stretch>
        </p:blipFill>
        <p:spPr>
          <a:xfrm>
            <a:off x="10506710" y="4152265"/>
            <a:ext cx="1366520" cy="1906905"/>
          </a:xfrm>
          <a:prstGeom prst="rect">
            <a:avLst/>
          </a:prstGeom>
        </p:spPr>
      </p:pic>
    </p:spTree>
    <p:custDataLst>
      <p:tags r:id="rId3"/>
    </p:custData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6842125" y="3368040"/>
            <a:ext cx="5133975" cy="2857500"/>
          </a:xfrm>
          <a:prstGeom prst="rect">
            <a:avLst/>
          </a:prstGeom>
        </p:spPr>
      </p:pic>
      <p:sp>
        <p:nvSpPr>
          <p:cNvPr id="10" name="文本框 9"/>
          <p:cNvSpPr txBox="1"/>
          <p:nvPr/>
        </p:nvSpPr>
        <p:spPr>
          <a:xfrm>
            <a:off x="3855720" y="396240"/>
            <a:ext cx="52997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任务二  </a:t>
            </a:r>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学前教育机构与社区</a:t>
            </a:r>
            <a:endPar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840740" y="951865"/>
            <a:ext cx="10309860" cy="1722120"/>
          </a:xfrm>
          <a:prstGeom prst="rect">
            <a:avLst/>
          </a:prstGeom>
          <a:noFill/>
        </p:spPr>
        <p:txBody>
          <a:bodyPr wrap="square" rtlCol="0">
            <a:spAutoFit/>
          </a:bodyPr>
          <a:p>
            <a:pPr fontAlgn="auto">
              <a:spcAft>
                <a:spcPts val="600"/>
              </a:spcAft>
            </a:pPr>
            <a:endParaRPr lang="zh-CN" altLang="en-US" sz="3200">
              <a:effectLst>
                <a:outerShdw blurRad="38100" dist="19050" dir="2700000" algn="tl" rotWithShape="0">
                  <a:schemeClr val="dk1">
                    <a:alpha val="40000"/>
                  </a:schemeClr>
                </a:outerShdw>
              </a:effectLst>
            </a:endParaRPr>
          </a:p>
          <a:p>
            <a:pPr algn="l" fontAlgn="auto">
              <a:spcAft>
                <a:spcPts val="600"/>
              </a:spcAft>
              <a:buClrTx/>
              <a:buSzTx/>
              <a:buFontTx/>
            </a:pPr>
            <a:r>
              <a:rPr lang="zh-CN" altLang="en-US" sz="3200">
                <a:effectLst>
                  <a:outerShdw blurRad="38100" dist="19050" dir="2700000" algn="tl" rotWithShape="0">
                    <a:schemeClr val="dk1">
                      <a:alpha val="40000"/>
                    </a:schemeClr>
                  </a:outerShdw>
                </a:effectLst>
              </a:rPr>
              <a:t>       一、学前教育机构与社区的关系</a:t>
            </a:r>
            <a:endParaRPr lang="zh-CN" altLang="en-US" sz="3200">
              <a:effectLst>
                <a:outerShdw blurRad="38100" dist="19050" dir="2700000" algn="tl" rotWithShape="0">
                  <a:schemeClr val="dk1">
                    <a:alpha val="40000"/>
                  </a:schemeClr>
                </a:outerShdw>
              </a:effectLst>
            </a:endParaRPr>
          </a:p>
          <a:p>
            <a:pPr algn="l" fontAlgn="auto">
              <a:spcAft>
                <a:spcPts val="600"/>
              </a:spcAft>
              <a:buClrTx/>
              <a:buSzTx/>
              <a:buFontTx/>
            </a:pPr>
            <a:r>
              <a:rPr lang="zh-CN" altLang="en-US" sz="3200">
                <a:solidFill>
                  <a:schemeClr val="tx1"/>
                </a:solidFill>
                <a:effectLst>
                  <a:outerShdw blurRad="38100" dist="19050" dir="2700000" algn="tl" rotWithShape="0">
                    <a:schemeClr val="dk1">
                      <a:alpha val="40000"/>
                    </a:schemeClr>
                  </a:outerShdw>
                </a:effectLst>
              </a:rPr>
              <a:t>       二、学前教育机构与社区合作的内容与方法</a:t>
            </a:r>
            <a:endParaRPr lang="zh-CN" altLang="en-US" sz="3200">
              <a:solidFill>
                <a:schemeClr val="tx1"/>
              </a:solidFill>
              <a:effectLst>
                <a:outerShdw blurRad="38100" dist="19050" dir="2700000" algn="tl" rotWithShape="0">
                  <a:schemeClr val="dk1">
                    <a:alpha val="40000"/>
                  </a:schemeClr>
                </a:outerShdw>
              </a:effectLst>
            </a:endParaRPr>
          </a:p>
        </p:txBody>
      </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667750" y="2944495"/>
            <a:ext cx="3304540" cy="3304540"/>
          </a:xfrm>
          <a:prstGeom prst="rect">
            <a:avLst/>
          </a:prstGeom>
        </p:spPr>
      </p:pic>
      <p:sp>
        <p:nvSpPr>
          <p:cNvPr id="10" name="文本框 9"/>
          <p:cNvSpPr txBox="1"/>
          <p:nvPr/>
        </p:nvSpPr>
        <p:spPr>
          <a:xfrm>
            <a:off x="3855720" y="396240"/>
            <a:ext cx="5179695"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学前教育机构与社区  </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840740" y="951865"/>
            <a:ext cx="10309860" cy="3199765"/>
          </a:xfrm>
          <a:prstGeom prst="rect">
            <a:avLst/>
          </a:prstGeom>
          <a:noFill/>
        </p:spPr>
        <p:txBody>
          <a:bodyPr wrap="square" rtlCol="0">
            <a:spAutoFit/>
          </a:bodyPr>
          <a:p>
            <a:pPr fontAlgn="auto">
              <a:spcAft>
                <a:spcPts val="600"/>
              </a:spcAft>
            </a:pPr>
            <a:endParaRPr lang="zh-CN" altLang="en-US" sz="3200">
              <a:effectLst>
                <a:outerShdw blurRad="38100" dist="19050" dir="2700000" algn="tl" rotWithShape="0">
                  <a:schemeClr val="dk1">
                    <a:alpha val="40000"/>
                  </a:schemeClr>
                </a:outerShdw>
              </a:effectLst>
            </a:endParaRPr>
          </a:p>
          <a:p>
            <a:pPr fontAlgn="auto">
              <a:spcAft>
                <a:spcPts val="600"/>
              </a:spcAft>
            </a:pPr>
            <a:r>
              <a:rPr lang="zh-CN" altLang="en-US" sz="3200">
                <a:effectLst>
                  <a:outerShdw blurRad="38100" dist="19050" dir="2700000" algn="tl" rotWithShape="0">
                    <a:schemeClr val="dk1">
                      <a:alpha val="40000"/>
                    </a:schemeClr>
                  </a:outerShdw>
                </a:effectLst>
              </a:rPr>
              <a:t>       </a:t>
            </a:r>
            <a:r>
              <a:rPr lang="zh-CN" altLang="en-US" sz="3200">
                <a:effectLst>
                  <a:outerShdw blurRad="38100" dist="19050" dir="2700000" algn="tl" rotWithShape="0">
                    <a:schemeClr val="dk1">
                      <a:alpha val="40000"/>
                    </a:schemeClr>
                  </a:outerShdw>
                </a:effectLst>
                <a:latin typeface="楷体" panose="02010609060101010101" charset="-122"/>
                <a:ea typeface="楷体" panose="02010609060101010101" charset="-122"/>
              </a:rPr>
              <a:t>社区幼儿教育在我国是指以学前儿童及家庭为对象开展的各种形式的优生、优育、优教活动，目的在于尽可能使社区内所有学前儿童获得良好的教育与发展。</a:t>
            </a:r>
            <a:endParaRPr lang="zh-CN" altLang="en-US" sz="3200">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pPr fontAlgn="auto">
              <a:spcAft>
                <a:spcPts val="600"/>
              </a:spcAft>
            </a:pPr>
            <a:r>
              <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    学前教育机构是社区的一个组成部分，是社区的小环境。</a:t>
            </a:r>
            <a:r>
              <a:rPr lang="zh-CN" altLang="en-US" sz="2800">
                <a:solidFill>
                  <a:schemeClr val="tx1"/>
                </a:solidFill>
                <a:effectLst>
                  <a:outerShdw blurRad="38100" dist="19050" dir="2700000" algn="tl" rotWithShape="0">
                    <a:schemeClr val="dk1">
                      <a:alpha val="40000"/>
                    </a:schemeClr>
                  </a:outerShdw>
                </a:effectLst>
              </a:rPr>
              <a:t> </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a:t>
            </a:r>
            <a:endPar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667750" y="2944495"/>
            <a:ext cx="3304540" cy="3304540"/>
          </a:xfrm>
          <a:prstGeom prst="rect">
            <a:avLst/>
          </a:prstGeom>
        </p:spPr>
      </p:pic>
      <p:sp>
        <p:nvSpPr>
          <p:cNvPr id="10" name="文本框 9"/>
          <p:cNvSpPr txBox="1"/>
          <p:nvPr/>
        </p:nvSpPr>
        <p:spPr>
          <a:xfrm>
            <a:off x="3855720" y="396240"/>
            <a:ext cx="5179695"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学前教育机构与社区  </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840740" y="951865"/>
            <a:ext cx="9120505" cy="2753360"/>
          </a:xfrm>
          <a:prstGeom prst="rect">
            <a:avLst/>
          </a:prstGeom>
          <a:noFill/>
        </p:spPr>
        <p:txBody>
          <a:bodyPr wrap="square" rtlCol="0">
            <a:spAutoFit/>
          </a:bodyPr>
          <a:p>
            <a:pPr fontAlgn="auto">
              <a:spcAft>
                <a:spcPts val="600"/>
              </a:spcAft>
            </a:pPr>
            <a:endParaRPr lang="zh-CN" altLang="en-US" sz="3200">
              <a:effectLst>
                <a:outerShdw blurRad="38100" dist="19050" dir="2700000" algn="tl" rotWithShape="0">
                  <a:schemeClr val="dk1">
                    <a:alpha val="40000"/>
                  </a:schemeClr>
                </a:outerShdw>
              </a:effectLst>
            </a:endParaRPr>
          </a:p>
          <a:p>
            <a:pPr fontAlgn="auto">
              <a:spcAft>
                <a:spcPts val="1200"/>
              </a:spcAft>
            </a:pPr>
            <a:r>
              <a:rPr lang="zh-CN" altLang="en-US" sz="3200">
                <a:effectLst>
                  <a:outerShdw blurRad="38100" dist="19050" dir="2700000" algn="tl" rotWithShape="0">
                    <a:schemeClr val="dk1">
                      <a:alpha val="40000"/>
                    </a:schemeClr>
                  </a:outerShdw>
                </a:effectLst>
              </a:rPr>
              <a:t>       一 、学前教育机构与社区的关系</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（一）社区环境与学前教育机构</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（二）社区资源与学前教育机构</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（三）社区文化与学前教育机构 </a:t>
            </a:r>
            <a:endPar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890000" y="2944495"/>
            <a:ext cx="3304540" cy="3304540"/>
          </a:xfrm>
          <a:prstGeom prst="rect">
            <a:avLst/>
          </a:prstGeom>
        </p:spPr>
      </p:pic>
      <p:sp>
        <p:nvSpPr>
          <p:cNvPr id="10" name="文本框 9"/>
          <p:cNvSpPr txBox="1"/>
          <p:nvPr/>
        </p:nvSpPr>
        <p:spPr>
          <a:xfrm>
            <a:off x="3855720" y="396240"/>
            <a:ext cx="5179695"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学前教育机构与社区  </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840740" y="951865"/>
            <a:ext cx="9747885" cy="3830955"/>
          </a:xfrm>
          <a:prstGeom prst="rect">
            <a:avLst/>
          </a:prstGeom>
          <a:noFill/>
        </p:spPr>
        <p:txBody>
          <a:bodyPr wrap="square" rtlCol="0">
            <a:spAutoFit/>
          </a:bodyPr>
          <a:p>
            <a:pPr fontAlgn="auto">
              <a:spcAft>
                <a:spcPts val="600"/>
              </a:spcAft>
            </a:pPr>
            <a:endParaRPr lang="zh-CN" altLang="en-US" sz="3200">
              <a:effectLst>
                <a:outerShdw blurRad="38100" dist="19050" dir="2700000" algn="tl" rotWithShape="0">
                  <a:schemeClr val="dk1">
                    <a:alpha val="40000"/>
                  </a:schemeClr>
                </a:outerShdw>
              </a:effectLst>
            </a:endParaRPr>
          </a:p>
          <a:p>
            <a:pPr fontAlgn="auto">
              <a:spcAft>
                <a:spcPts val="1200"/>
              </a:spcAft>
            </a:pPr>
            <a:r>
              <a:rPr lang="zh-CN" altLang="en-US" sz="3200">
                <a:effectLst>
                  <a:outerShdw blurRad="38100" dist="19050" dir="2700000" algn="tl" rotWithShape="0">
                    <a:schemeClr val="dk1">
                      <a:alpha val="40000"/>
                    </a:schemeClr>
                  </a:outerShdw>
                </a:effectLst>
              </a:rPr>
              <a:t>      二、 学前教育机构与社区合作的内容与方法</a:t>
            </a:r>
            <a:endParaRPr lang="zh-CN" altLang="en-US" sz="3200">
              <a:effectLst>
                <a:outerShdw blurRad="38100" dist="19050" dir="2700000" algn="tl" rotWithShape="0">
                  <a:schemeClr val="dk1">
                    <a:alpha val="40000"/>
                  </a:schemeClr>
                </a:outerShdw>
              </a:effectLst>
            </a:endParaRPr>
          </a:p>
          <a:p>
            <a:pPr fontAlgn="auto">
              <a:spcAft>
                <a:spcPts val="1200"/>
              </a:spcAft>
            </a:pPr>
            <a:r>
              <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（一）重视学前教育与社区的联系,建立社区学前教育基地</a:t>
            </a: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如安排幼儿父母参观幼儿园，加强各个幼儿家长之间的联系，开展“父母教育”，开设双亲班、家长学校和家长小组会议等，让家长积极参与到幼儿园的活动中来，从而为家庭分忧解愁，减轻父母养育幼儿的后顾之忧。</a:t>
            </a: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905875" y="2944495"/>
            <a:ext cx="3304540" cy="3304540"/>
          </a:xfrm>
          <a:prstGeom prst="rect">
            <a:avLst/>
          </a:prstGeom>
        </p:spPr>
      </p:pic>
      <p:sp>
        <p:nvSpPr>
          <p:cNvPr id="10" name="文本框 9"/>
          <p:cNvSpPr txBox="1"/>
          <p:nvPr/>
        </p:nvSpPr>
        <p:spPr>
          <a:xfrm>
            <a:off x="3855720" y="396240"/>
            <a:ext cx="5179695"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学前教育机构与社区  </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840740" y="951865"/>
            <a:ext cx="9747885" cy="2722880"/>
          </a:xfrm>
          <a:prstGeom prst="rect">
            <a:avLst/>
          </a:prstGeom>
          <a:noFill/>
        </p:spPr>
        <p:txBody>
          <a:bodyPr wrap="square" rtlCol="0">
            <a:spAutoFit/>
          </a:bodyPr>
          <a:p>
            <a:pPr fontAlgn="auto">
              <a:spcAft>
                <a:spcPts val="600"/>
              </a:spcAft>
            </a:pPr>
            <a:endParaRPr lang="zh-CN" altLang="en-US" sz="3200">
              <a:effectLst>
                <a:outerShdw blurRad="38100" dist="19050" dir="2700000" algn="tl" rotWithShape="0">
                  <a:schemeClr val="dk1">
                    <a:alpha val="40000"/>
                  </a:schemeClr>
                </a:outerShdw>
              </a:effectLst>
            </a:endParaRPr>
          </a:p>
          <a:p>
            <a:pPr fontAlgn="auto">
              <a:spcAft>
                <a:spcPts val="1200"/>
              </a:spcAft>
            </a:pPr>
            <a:r>
              <a:rPr lang="zh-CN" altLang="en-US" sz="3200">
                <a:effectLst>
                  <a:outerShdw blurRad="38100" dist="19050" dir="2700000" algn="tl" rotWithShape="0">
                    <a:schemeClr val="dk1">
                      <a:alpha val="40000"/>
                    </a:schemeClr>
                  </a:outerShdw>
                </a:effectLst>
              </a:rPr>
              <a:t>      二、 学前教育机构与社区合作的内容与方法</a:t>
            </a:r>
            <a:endParaRPr lang="zh-CN" altLang="en-US" sz="3200">
              <a:effectLst>
                <a:outerShdw blurRad="38100" dist="19050" dir="2700000" algn="tl" rotWithShape="0">
                  <a:schemeClr val="dk1">
                    <a:alpha val="40000"/>
                  </a:schemeClr>
                </a:outerShdw>
              </a:effectLst>
            </a:endParaRPr>
          </a:p>
          <a:p>
            <a:pPr fontAlgn="auto">
              <a:spcAft>
                <a:spcPts val="1200"/>
              </a:spcAft>
            </a:pPr>
            <a:r>
              <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（二）充分利用好社区的活动场地</a:t>
            </a: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如幼儿教师利用社区广场、花园等硬件设施来组织各类教育活动。</a:t>
            </a: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874125" y="2944495"/>
            <a:ext cx="3304540" cy="3304540"/>
          </a:xfrm>
          <a:prstGeom prst="rect">
            <a:avLst/>
          </a:prstGeom>
        </p:spPr>
      </p:pic>
      <p:sp>
        <p:nvSpPr>
          <p:cNvPr id="10" name="文本框 9"/>
          <p:cNvSpPr txBox="1"/>
          <p:nvPr/>
        </p:nvSpPr>
        <p:spPr>
          <a:xfrm>
            <a:off x="3855720" y="396240"/>
            <a:ext cx="5179695"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学前教育机构与社区  </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840740" y="951865"/>
            <a:ext cx="9747885" cy="2938145"/>
          </a:xfrm>
          <a:prstGeom prst="rect">
            <a:avLst/>
          </a:prstGeom>
          <a:noFill/>
        </p:spPr>
        <p:txBody>
          <a:bodyPr wrap="square" rtlCol="0">
            <a:spAutoFit/>
          </a:bodyPr>
          <a:p>
            <a:pPr fontAlgn="auto">
              <a:spcAft>
                <a:spcPts val="600"/>
              </a:spcAft>
            </a:pPr>
            <a:endParaRPr lang="zh-CN" altLang="en-US" sz="3200">
              <a:effectLst>
                <a:outerShdw blurRad="38100" dist="19050" dir="2700000" algn="tl" rotWithShape="0">
                  <a:schemeClr val="dk1">
                    <a:alpha val="40000"/>
                  </a:schemeClr>
                </a:outerShdw>
              </a:effectLst>
            </a:endParaRPr>
          </a:p>
          <a:p>
            <a:pPr fontAlgn="auto">
              <a:spcAft>
                <a:spcPts val="1200"/>
              </a:spcAft>
            </a:pPr>
            <a:r>
              <a:rPr lang="zh-CN" altLang="en-US" sz="3200">
                <a:effectLst>
                  <a:outerShdw blurRad="38100" dist="19050" dir="2700000" algn="tl" rotWithShape="0">
                    <a:schemeClr val="dk1">
                      <a:alpha val="40000"/>
                    </a:schemeClr>
                  </a:outerShdw>
                </a:effectLst>
              </a:rPr>
              <a:t>      二、 学前教育机构与社区合作的内容与方法</a:t>
            </a:r>
            <a:endParaRPr lang="zh-CN" altLang="en-US" sz="3200">
              <a:effectLst>
                <a:outerShdw blurRad="38100" dist="19050" dir="2700000" algn="tl" rotWithShape="0">
                  <a:schemeClr val="dk1">
                    <a:alpha val="40000"/>
                  </a:schemeClr>
                </a:outerShdw>
              </a:effectLst>
            </a:endParaRPr>
          </a:p>
          <a:p>
            <a:pPr fontAlgn="auto">
              <a:spcAft>
                <a:spcPts val="1200"/>
              </a:spcAft>
            </a:pPr>
            <a:r>
              <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（三）积极创设丰富幼儿生活体验的社区空间和环境</a:t>
            </a: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    如设立儿童图书馆、儿童游戏室、儿童乐园、儿童文化活动中心等，不但能丰富幼儿的娱乐生活、促进幼儿的全面发展，更能培养幼儿适应社会的能力，养成热爱读书的好习惯。</a:t>
            </a: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858250" y="2944495"/>
            <a:ext cx="3304540" cy="3304540"/>
          </a:xfrm>
          <a:prstGeom prst="rect">
            <a:avLst/>
          </a:prstGeom>
        </p:spPr>
      </p:pic>
      <p:sp>
        <p:nvSpPr>
          <p:cNvPr id="10" name="文本框 9"/>
          <p:cNvSpPr txBox="1"/>
          <p:nvPr/>
        </p:nvSpPr>
        <p:spPr>
          <a:xfrm>
            <a:off x="3855720" y="396240"/>
            <a:ext cx="5179695"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学前教育机构与社区  </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840740" y="935990"/>
            <a:ext cx="9989185" cy="2938145"/>
          </a:xfrm>
          <a:prstGeom prst="rect">
            <a:avLst/>
          </a:prstGeom>
          <a:noFill/>
        </p:spPr>
        <p:txBody>
          <a:bodyPr wrap="square" rtlCol="0">
            <a:spAutoFit/>
          </a:bodyPr>
          <a:p>
            <a:pPr fontAlgn="auto">
              <a:spcAft>
                <a:spcPts val="600"/>
              </a:spcAft>
            </a:pPr>
            <a:endParaRPr lang="zh-CN" altLang="en-US" sz="3200">
              <a:effectLst>
                <a:outerShdw blurRad="38100" dist="19050" dir="2700000" algn="tl" rotWithShape="0">
                  <a:schemeClr val="dk1">
                    <a:alpha val="40000"/>
                  </a:schemeClr>
                </a:outerShdw>
              </a:effectLst>
            </a:endParaRPr>
          </a:p>
          <a:p>
            <a:pPr fontAlgn="auto">
              <a:spcAft>
                <a:spcPts val="1200"/>
              </a:spcAft>
            </a:pPr>
            <a:r>
              <a:rPr lang="zh-CN" altLang="en-US" sz="3200">
                <a:effectLst>
                  <a:outerShdw blurRad="38100" dist="19050" dir="2700000" algn="tl" rotWithShape="0">
                    <a:schemeClr val="dk1">
                      <a:alpha val="40000"/>
                    </a:schemeClr>
                  </a:outerShdw>
                </a:effectLst>
              </a:rPr>
              <a:t>      二 、学前教育机构与社区合作的内容与方法</a:t>
            </a:r>
            <a:endParaRPr lang="zh-CN" altLang="en-US" sz="3200">
              <a:effectLst>
                <a:outerShdw blurRad="38100" dist="19050" dir="2700000" algn="tl" rotWithShape="0">
                  <a:schemeClr val="dk1">
                    <a:alpha val="40000"/>
                  </a:schemeClr>
                </a:outerShdw>
              </a:effectLst>
            </a:endParaRPr>
          </a:p>
          <a:p>
            <a:pPr fontAlgn="auto">
              <a:spcAft>
                <a:spcPts val="1200"/>
              </a:spcAft>
            </a:pPr>
            <a:r>
              <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（四）与社区资源共享,发展以学前教育机构为核心的社区幼儿教育</a:t>
            </a: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如节假日向社区开放学前教育机构,供社区的儿童使用园内的设施；举办幼儿教育讲座提高社区成员的教育水平；辅导社区内的幼教活动；协助社区开展各种教育活动等等。</a:t>
            </a: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p:txBody>
          <a:bodyPr/>
          <a:p>
            <a:endParaRPr lang="zh-CN" altLang="en-US"/>
          </a:p>
        </p:txBody>
      </p:sp>
      <p:sp>
        <p:nvSpPr>
          <p:cNvPr id="10" name="文本框 9"/>
          <p:cNvSpPr txBox="1"/>
          <p:nvPr/>
        </p:nvSpPr>
        <p:spPr>
          <a:xfrm>
            <a:off x="4282440" y="396240"/>
            <a:ext cx="1808480" cy="583565"/>
          </a:xfrm>
          <a:prstGeom prst="rect">
            <a:avLst/>
          </a:prstGeom>
          <a:noFill/>
        </p:spPr>
        <p:txBody>
          <a:bodyPr wrap="none" rtlCol="0">
            <a:spAutoFit/>
            <a:scene3d>
              <a:camera prst="orthographicFront"/>
              <a:lightRig rig="threePt" dir="t"/>
            </a:scene3d>
          </a:bodyPr>
          <a:p>
            <a:r>
              <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学习目标</a:t>
            </a:r>
            <a:endPar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圆角矩形 2"/>
          <p:cNvSpPr/>
          <p:nvPr>
            <p:custDataLst>
              <p:tags r:id="rId1"/>
            </p:custDataLst>
          </p:nvPr>
        </p:nvSpPr>
        <p:spPr>
          <a:xfrm>
            <a:off x="594995" y="1491615"/>
            <a:ext cx="11001375" cy="42291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custDataLst>
              <p:tags r:id="rId2"/>
            </p:custDataLst>
          </p:nvPr>
        </p:nvSpPr>
        <p:spPr>
          <a:xfrm>
            <a:off x="819150" y="1713865"/>
            <a:ext cx="10554335" cy="3784600"/>
          </a:xfrm>
          <a:prstGeom prst="rect">
            <a:avLst/>
          </a:prstGeom>
          <a:noFill/>
        </p:spPr>
        <p:txBody>
          <a:bodyPr wrap="square" rtlCol="0">
            <a:spAutoFit/>
          </a:bodyPr>
          <a:p>
            <a:pPr algn="l" fontAlgn="auto">
              <a:lnSpc>
                <a:spcPct val="150000"/>
              </a:lnSpc>
            </a:pPr>
            <a:r>
              <a:rPr sz="2000" b="1">
                <a:latin typeface="微软雅黑" panose="020B0503020204020204" pitchFamily="34" charset="-122"/>
                <a:ea typeface="微软雅黑" panose="020B0503020204020204" pitchFamily="34" charset="-122"/>
                <a:cs typeface="微软雅黑" panose="020B0503020204020204" pitchFamily="34" charset="-122"/>
              </a:rPr>
              <a:t>● 知识目标：</a:t>
            </a:r>
            <a:endParaRPr sz="2000" b="1">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1. 掌握学前教育机构与家庭、社区合作的内容和方法</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2. 理解学前教育机构与家庭社区合作的意义</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3. 了解家园合作的含义</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b="1">
                <a:latin typeface="微软雅黑" panose="020B0503020204020204" pitchFamily="34" charset="-122"/>
                <a:ea typeface="微软雅黑" panose="020B0503020204020204" pitchFamily="34" charset="-122"/>
                <a:cs typeface="微软雅黑" panose="020B0503020204020204" pitchFamily="34" charset="-122"/>
              </a:rPr>
              <a:t>● 技能目标：</a:t>
            </a:r>
            <a:endParaRPr sz="2000" b="1">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初步掌握学前教育机构与家庭、社区合作的方法、途径，尝试应用于教育实践</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b="1">
                <a:latin typeface="微软雅黑" panose="020B0503020204020204" pitchFamily="34" charset="-122"/>
                <a:ea typeface="微软雅黑" panose="020B0503020204020204" pitchFamily="34" charset="-122"/>
                <a:cs typeface="微软雅黑" panose="020B0503020204020204" pitchFamily="34" charset="-122"/>
              </a:rPr>
              <a:t>● 素质目标：</a:t>
            </a:r>
            <a:endParaRPr sz="2000" b="1">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培养学生的协同合作意识，树立开放、整合、共享的教育理念</a:t>
            </a:r>
            <a:endParaRPr sz="200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858250" y="2944495"/>
            <a:ext cx="3304540" cy="3304540"/>
          </a:xfrm>
          <a:prstGeom prst="rect">
            <a:avLst/>
          </a:prstGeom>
        </p:spPr>
      </p:pic>
      <p:sp>
        <p:nvSpPr>
          <p:cNvPr id="10" name="文本框 9"/>
          <p:cNvSpPr txBox="1"/>
          <p:nvPr/>
        </p:nvSpPr>
        <p:spPr>
          <a:xfrm>
            <a:off x="3855720" y="396240"/>
            <a:ext cx="5179695"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学前教育机构与社区  </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840740" y="951865"/>
            <a:ext cx="9989185" cy="3307715"/>
          </a:xfrm>
          <a:prstGeom prst="rect">
            <a:avLst/>
          </a:prstGeom>
          <a:noFill/>
        </p:spPr>
        <p:txBody>
          <a:bodyPr wrap="square" rtlCol="0">
            <a:spAutoFit/>
          </a:bodyPr>
          <a:p>
            <a:pPr fontAlgn="auto">
              <a:spcAft>
                <a:spcPts val="600"/>
              </a:spcAft>
            </a:pPr>
            <a:endParaRPr lang="zh-CN" altLang="en-US" sz="3200">
              <a:effectLst>
                <a:outerShdw blurRad="38100" dist="19050" dir="2700000" algn="tl" rotWithShape="0">
                  <a:schemeClr val="dk1">
                    <a:alpha val="40000"/>
                  </a:schemeClr>
                </a:outerShdw>
              </a:effectLst>
            </a:endParaRPr>
          </a:p>
          <a:p>
            <a:pPr fontAlgn="auto">
              <a:spcAft>
                <a:spcPts val="1200"/>
              </a:spcAft>
            </a:pPr>
            <a:r>
              <a:rPr lang="zh-CN" altLang="en-US" sz="3200">
                <a:effectLst>
                  <a:outerShdw blurRad="38100" dist="19050" dir="2700000" algn="tl" rotWithShape="0">
                    <a:schemeClr val="dk1">
                      <a:alpha val="40000"/>
                    </a:schemeClr>
                  </a:outerShdw>
                </a:effectLst>
              </a:rPr>
              <a:t>      二、 学前教育机构与社区合作的内容与方法</a:t>
            </a:r>
            <a:endParaRPr lang="zh-CN" altLang="en-US" sz="3200">
              <a:effectLst>
                <a:outerShdw blurRad="38100" dist="19050" dir="2700000" algn="tl" rotWithShape="0">
                  <a:schemeClr val="dk1">
                    <a:alpha val="40000"/>
                  </a:schemeClr>
                </a:outerShdw>
              </a:effectLst>
            </a:endParaRPr>
          </a:p>
          <a:p>
            <a:pPr fontAlgn="auto">
              <a:spcAft>
                <a:spcPts val="1200"/>
              </a:spcAft>
            </a:pPr>
            <a:r>
              <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（五）为社区精神文明的发展服务,共创幼儿发展的良好社会生态环境</a:t>
            </a: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如河北某村,村民以前因孩子发生争执而打架的现象时有发生,后来村里办好了幼儿园教育,村民们在幼儿教师的组织下,利用业余时间和幼儿一起排练歌舞,邻里之间团结了,再也不为孩子而发生争吵了,村里的风气有了明显的改变,村民的文化素质也得到了提高。</a:t>
            </a:r>
            <a:endParaRPr lang="zh-CN" altLang="en-US" sz="24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2"/>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2"/>
          <p:cNvSpPr>
            <a:spLocks noGrp="1"/>
          </p:cNvSpPr>
          <p:nvPr>
            <p:ph type="title"/>
          </p:nvPr>
        </p:nvSpPr>
        <p:spPr>
          <a:xfrm>
            <a:off x="1273810" y="5337175"/>
            <a:ext cx="9232265" cy="1219200"/>
          </a:xfrm>
        </p:spPr>
        <p:txBody>
          <a:bodyPr/>
          <a:lstStyle/>
          <a:p>
            <a:pPr eaLnBrk="1" latinLnBrk="0" hangingPunct="1">
              <a:lnSpc>
                <a:spcPct val="150000"/>
              </a:lnSpc>
              <a:spcAft>
                <a:spcPts val="1000"/>
              </a:spcAft>
            </a:pPr>
            <a:br>
              <a:rPr lang="en-US" altLang="zh-CN" smtClean="0">
                <a:ea typeface="宋体" panose="02010600030101010101" pitchFamily="2" charset="-122"/>
              </a:rPr>
            </a:br>
            <a:br>
              <a:rPr lang="en-US" altLang="zh-CN" smtClean="0">
                <a:ea typeface="宋体" panose="02010600030101010101" pitchFamily="2" charset="-122"/>
              </a:rPr>
            </a:br>
            <a:br>
              <a:rPr lang="en-US" altLang="zh-CN" smtClean="0">
                <a:ea typeface="宋体" panose="02010600030101010101" pitchFamily="2" charset="-122"/>
              </a:rPr>
            </a:br>
            <a:br>
              <a:rPr lang="en-US" altLang="zh-CN" smtClean="0">
                <a:ea typeface="宋体" panose="02010600030101010101" pitchFamily="2" charset="-122"/>
              </a:rPr>
            </a:br>
            <a:br>
              <a:rPr lang="en-US" altLang="zh-CN" smtClean="0">
                <a:ea typeface="宋体" panose="02010600030101010101" pitchFamily="2" charset="-122"/>
              </a:rPr>
            </a:br>
            <a:r>
              <a:rPr lang="en-US" altLang="zh-CN" smtClean="0">
                <a:ea typeface="宋体" panose="02010600030101010101" pitchFamily="2" charset="-122"/>
              </a:rPr>
              <a:t>     </a:t>
            </a:r>
            <a:br>
              <a:rPr lang="en-US" altLang="zh-CN" smtClean="0">
                <a:ea typeface="宋体" panose="02010600030101010101" pitchFamily="2" charset="-122"/>
              </a:rPr>
            </a:br>
            <a:r>
              <a:rPr lang="en-US" altLang="zh-CN" smtClean="0">
                <a:ea typeface="宋体" panose="02010600030101010101" pitchFamily="2" charset="-122"/>
              </a:rPr>
              <a:t>                   </a:t>
            </a:r>
            <a:r>
              <a:rPr lang="zh-CN" altLang="en-US" sz="4000" b="1">
                <a:solidFill>
                  <a:schemeClr val="tx1"/>
                </a:solidFill>
                <a:effectLst>
                  <a:outerShdw blurRad="38100" dist="19050" dir="2700000" algn="tl" rotWithShape="0">
                    <a:schemeClr val="dk1">
                      <a:alpha val="40000"/>
                    </a:schemeClr>
                  </a:outerShdw>
                </a:effectLst>
                <a:latin typeface="+mn-lt"/>
                <a:ea typeface="+mn-ea"/>
                <a:cs typeface="+mn-cs"/>
              </a:rPr>
              <a:t>思考题</a:t>
            </a:r>
            <a:r>
              <a:rPr lang="zh-CN" altLang="en-US" sz="2800">
                <a:solidFill>
                  <a:schemeClr val="tx1"/>
                </a:solidFill>
                <a:effectLst>
                  <a:outerShdw blurRad="38100" dist="19050" dir="2700000" algn="tl" rotWithShape="0">
                    <a:schemeClr val="dk1">
                      <a:alpha val="40000"/>
                    </a:schemeClr>
                  </a:outerShdw>
                </a:effectLst>
                <a:latin typeface="+mn-lt"/>
                <a:ea typeface="+mn-ea"/>
                <a:cs typeface="+mn-cs"/>
              </a:rPr>
              <a:t>   </a:t>
            </a:r>
            <a:br>
              <a:rPr lang="zh-CN" altLang="en-US" sz="2800">
                <a:solidFill>
                  <a:schemeClr val="tx1"/>
                </a:solidFill>
                <a:effectLst>
                  <a:outerShdw blurRad="38100" dist="19050" dir="2700000" algn="tl" rotWithShape="0">
                    <a:schemeClr val="dk1">
                      <a:alpha val="40000"/>
                    </a:schemeClr>
                  </a:outerShdw>
                </a:effectLst>
                <a:latin typeface="+mn-lt"/>
                <a:ea typeface="+mn-ea"/>
                <a:cs typeface="+mn-cs"/>
              </a:rPr>
            </a:br>
            <a: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1.什么是家园合作？家园合作的意义有哪些？</a:t>
            </a:r>
            <a:b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br>
            <a: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2.简述家园合作的内容及形式。</a:t>
            </a:r>
            <a:b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br>
            <a: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3.学前教育机构与社区合作的内容有哪些？</a:t>
            </a:r>
            <a:b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br>
            <a: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4.元旦快到了，有家长向教师反应要让他的孩子在演出中担任主持人，如果你是这位教师你怎么办?</a:t>
            </a:r>
            <a:b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br>
            <a:r>
              <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5.你班有个小朋友经常抢别人的玩具，自己不玩也不让别人玩。作为幼儿教师，你怎么办?请结合家园合作的内容作答。</a:t>
            </a:r>
            <a:endParaRPr lang="zh-CN" altLang="en-US" sz="2800" b="1">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2" name="图片 1"/>
          <p:cNvPicPr>
            <a:picLocks noChangeAspect="1"/>
          </p:cNvPicPr>
          <p:nvPr/>
        </p:nvPicPr>
        <p:blipFill>
          <a:blip r:embed="rId1"/>
          <a:stretch>
            <a:fillRect/>
          </a:stretch>
        </p:blipFill>
        <p:spPr>
          <a:xfrm>
            <a:off x="10506710" y="4152265"/>
            <a:ext cx="1366520" cy="1906905"/>
          </a:xfrm>
          <a:prstGeom prst="rect">
            <a:avLst/>
          </a:prstGeom>
        </p:spPr>
      </p:pic>
    </p:spTree>
    <p:custDataLst>
      <p:tags r:id="rId2"/>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wipe(down)">
                                      <p:cBhvr>
                                        <p:cTn id="7" dur="580">
                                          <p:stCondLst>
                                            <p:cond delay="0"/>
                                          </p:stCondLst>
                                        </p:cTn>
                                        <p:tgtEl>
                                          <p:spTgt spid="18433"/>
                                        </p:tgtEl>
                                      </p:cBhvr>
                                    </p:animEffect>
                                    <p:anim calcmode="lin" valueType="num">
                                      <p:cBhvr>
                                        <p:cTn id="8" dur="1822" tmFilter="0,0; 0.14,0.36; 0.43,0.73; 0.71,0.91; 1.0,1.0">
                                          <p:stCondLst>
                                            <p:cond delay="0"/>
                                          </p:stCondLst>
                                        </p:cTn>
                                        <p:tgtEl>
                                          <p:spTgt spid="1843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843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843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843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8433"/>
                                        </p:tgtEl>
                                        <p:attrNameLst>
                                          <p:attrName>ppt_y</p:attrName>
                                        </p:attrNameLst>
                                      </p:cBhvr>
                                      <p:tavLst>
                                        <p:tav tm="0" fmla="#ppt_y-sin(pi*$)/81">
                                          <p:val>
                                            <p:fltVal val="0"/>
                                          </p:val>
                                        </p:tav>
                                        <p:tav tm="100000">
                                          <p:val>
                                            <p:fltVal val="1"/>
                                          </p:val>
                                        </p:tav>
                                      </p:tavLst>
                                    </p:anim>
                                    <p:animScale>
                                      <p:cBhvr>
                                        <p:cTn id="13" dur="26">
                                          <p:stCondLst>
                                            <p:cond delay="650"/>
                                          </p:stCondLst>
                                        </p:cTn>
                                        <p:tgtEl>
                                          <p:spTgt spid="18433"/>
                                        </p:tgtEl>
                                      </p:cBhvr>
                                      <p:to x="100000" y="60000"/>
                                    </p:animScale>
                                    <p:animScale>
                                      <p:cBhvr>
                                        <p:cTn id="14" dur="166" decel="50000">
                                          <p:stCondLst>
                                            <p:cond delay="676"/>
                                          </p:stCondLst>
                                        </p:cTn>
                                        <p:tgtEl>
                                          <p:spTgt spid="18433"/>
                                        </p:tgtEl>
                                      </p:cBhvr>
                                      <p:to x="100000" y="100000"/>
                                    </p:animScale>
                                    <p:animScale>
                                      <p:cBhvr>
                                        <p:cTn id="15" dur="26">
                                          <p:stCondLst>
                                            <p:cond delay="1312"/>
                                          </p:stCondLst>
                                        </p:cTn>
                                        <p:tgtEl>
                                          <p:spTgt spid="18433"/>
                                        </p:tgtEl>
                                      </p:cBhvr>
                                      <p:to x="100000" y="80000"/>
                                    </p:animScale>
                                    <p:animScale>
                                      <p:cBhvr>
                                        <p:cTn id="16" dur="166" decel="50000">
                                          <p:stCondLst>
                                            <p:cond delay="1338"/>
                                          </p:stCondLst>
                                        </p:cTn>
                                        <p:tgtEl>
                                          <p:spTgt spid="18433"/>
                                        </p:tgtEl>
                                      </p:cBhvr>
                                      <p:to x="100000" y="100000"/>
                                    </p:animScale>
                                    <p:animScale>
                                      <p:cBhvr>
                                        <p:cTn id="17" dur="26">
                                          <p:stCondLst>
                                            <p:cond delay="1642"/>
                                          </p:stCondLst>
                                        </p:cTn>
                                        <p:tgtEl>
                                          <p:spTgt spid="18433"/>
                                        </p:tgtEl>
                                      </p:cBhvr>
                                      <p:to x="100000" y="90000"/>
                                    </p:animScale>
                                    <p:animScale>
                                      <p:cBhvr>
                                        <p:cTn id="18" dur="166" decel="50000">
                                          <p:stCondLst>
                                            <p:cond delay="1668"/>
                                          </p:stCondLst>
                                        </p:cTn>
                                        <p:tgtEl>
                                          <p:spTgt spid="18433"/>
                                        </p:tgtEl>
                                      </p:cBhvr>
                                      <p:to x="100000" y="100000"/>
                                    </p:animScale>
                                    <p:animScale>
                                      <p:cBhvr>
                                        <p:cTn id="19" dur="26">
                                          <p:stCondLst>
                                            <p:cond delay="1808"/>
                                          </p:stCondLst>
                                        </p:cTn>
                                        <p:tgtEl>
                                          <p:spTgt spid="18433"/>
                                        </p:tgtEl>
                                      </p:cBhvr>
                                      <p:to x="100000" y="95000"/>
                                    </p:animScale>
                                    <p:animScale>
                                      <p:cBhvr>
                                        <p:cTn id="20" dur="166" decel="50000">
                                          <p:stCondLst>
                                            <p:cond delay="1834"/>
                                          </p:stCondLst>
                                        </p:cTn>
                                        <p:tgtEl>
                                          <p:spTgt spid="1843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ctrTitle"/>
          </p:nvPr>
        </p:nvSpPr>
        <p:spPr>
          <a:xfrm>
            <a:off x="4265613" y="1752600"/>
            <a:ext cx="6858000" cy="1828800"/>
          </a:xfrm>
        </p:spPr>
        <p:txBody>
          <a:bodyPr/>
          <a:lstStyle/>
          <a:p>
            <a:pPr eaLnBrk="1" hangingPunct="1"/>
            <a:r>
              <a:rPr lang="zh-CN" altLang="zh-CN" sz="6600" b="1" smtClean="0">
                <a:latin typeface="微软雅黑" panose="020B0503020204020204" pitchFamily="34" charset="-122"/>
                <a:ea typeface="微软雅黑" panose="020B0503020204020204" pitchFamily="34" charset="-122"/>
                <a:cs typeface="微软雅黑" panose="020B0503020204020204" pitchFamily="34" charset="-122"/>
              </a:rPr>
              <a:t>谢 谢 观 看！</a:t>
            </a:r>
            <a:endParaRPr lang="zh-CN" altLang="zh-CN" sz="6600" b="1" smtClean="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p:txBody>
          <a:bodyPr/>
          <a:p>
            <a:endParaRPr lang="zh-CN" altLang="en-US"/>
          </a:p>
        </p:txBody>
      </p:sp>
      <p:sp>
        <p:nvSpPr>
          <p:cNvPr id="10" name="文本框 9"/>
          <p:cNvSpPr txBox="1"/>
          <p:nvPr/>
        </p:nvSpPr>
        <p:spPr>
          <a:xfrm>
            <a:off x="4282440" y="396240"/>
            <a:ext cx="1402080" cy="583565"/>
          </a:xfrm>
          <a:prstGeom prst="rect">
            <a:avLst/>
          </a:prstGeom>
          <a:noFill/>
        </p:spPr>
        <p:txBody>
          <a:bodyPr wrap="none" rtlCol="0">
            <a:spAutoFit/>
            <a:scene3d>
              <a:camera prst="orthographicFront"/>
              <a:lightRig rig="threePt" dir="t"/>
            </a:scene3d>
          </a:bodyPr>
          <a:p>
            <a:r>
              <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知识点</a:t>
            </a:r>
            <a:endPar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圆角矩形 2"/>
          <p:cNvSpPr/>
          <p:nvPr>
            <p:custDataLst>
              <p:tags r:id="rId1"/>
            </p:custDataLst>
          </p:nvPr>
        </p:nvSpPr>
        <p:spPr>
          <a:xfrm>
            <a:off x="594995" y="1704975"/>
            <a:ext cx="10525125" cy="37420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custDataLst>
              <p:tags r:id="rId2"/>
            </p:custDataLst>
          </p:nvPr>
        </p:nvSpPr>
        <p:spPr>
          <a:xfrm>
            <a:off x="1102995" y="2230755"/>
            <a:ext cx="10554335" cy="1476375"/>
          </a:xfrm>
          <a:prstGeom prst="rect">
            <a:avLst/>
          </a:prstGeom>
          <a:noFill/>
        </p:spPr>
        <p:txBody>
          <a:bodyPr wrap="square" rtlCol="0">
            <a:spAutoFit/>
          </a:bodyPr>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1. 学前教育与家庭、社区合作的意义</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2. 学前教育机构的家园合作的内容及形式</a:t>
            </a:r>
            <a:endParaRPr sz="20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000">
                <a:latin typeface="微软雅黑" panose="020B0503020204020204" pitchFamily="34" charset="-122"/>
                <a:ea typeface="微软雅黑" panose="020B0503020204020204" pitchFamily="34" charset="-122"/>
                <a:cs typeface="微软雅黑" panose="020B0503020204020204" pitchFamily="34" charset="-122"/>
              </a:rPr>
              <a:t>3. 学前教育机构与社区合作的内容及方法</a:t>
            </a:r>
            <a:endParaRPr sz="200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379470" y="396240"/>
            <a:ext cx="6805295"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项目十二</a:t>
            </a:r>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 学前教育机构与家庭、社区</a:t>
            </a:r>
            <a:endPar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8" name="图示 7"/>
          <p:cNvGraphicFramePr/>
          <p:nvPr/>
        </p:nvGraphicFramePr>
        <p:xfrm>
          <a:off x="2032000" y="1904365"/>
          <a:ext cx="8734425" cy="357060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ustDataLst>
      <p:tags r:id="rId6"/>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6842125" y="3368040"/>
            <a:ext cx="5133975" cy="2857500"/>
          </a:xfrm>
          <a:prstGeom prst="rect">
            <a:avLst/>
          </a:prstGeom>
        </p:spPr>
      </p:pic>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任务一  </a:t>
            </a:r>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学前教育与家庭</a:t>
            </a:r>
            <a:endPar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1304925" y="1272540"/>
            <a:ext cx="9486900" cy="1568450"/>
          </a:xfrm>
          <a:prstGeom prst="rect">
            <a:avLst/>
          </a:prstGeom>
          <a:noFill/>
          <a:ln w="9525">
            <a:noFill/>
          </a:ln>
        </p:spPr>
        <p:txBody>
          <a:bodyPr wrap="square">
            <a:spAutoFit/>
          </a:bodyPr>
          <a:p>
            <a:pPr algn="l" fontAlgn="auto">
              <a:lnSpc>
                <a:spcPct val="150000"/>
              </a:lnSpc>
              <a:spcAft>
                <a:spcPts val="0"/>
              </a:spcAft>
              <a:buClrTx/>
              <a:buSzTx/>
              <a:buFontTx/>
            </a:pPr>
            <a:r>
              <a:rPr lang="zh-CN" altLang="en-US" sz="3200" b="0">
                <a:effectLst>
                  <a:outerShdw blurRad="38100" dist="19050" dir="2700000" algn="tl" rotWithShape="0">
                    <a:schemeClr val="dk1">
                      <a:alpha val="40000"/>
                    </a:schemeClr>
                  </a:outerShdw>
                </a:effectLst>
              </a:rPr>
              <a:t>一 、学前教育机构与家庭合作的意义</a:t>
            </a:r>
            <a:endParaRPr lang="zh-CN" altLang="en-US" sz="3200" b="0">
              <a:effectLst>
                <a:outerShdw blurRad="38100" dist="19050" dir="2700000" algn="tl" rotWithShape="0">
                  <a:schemeClr val="dk1">
                    <a:alpha val="40000"/>
                  </a:schemeClr>
                </a:outerShdw>
              </a:effectLst>
            </a:endParaRPr>
          </a:p>
          <a:p>
            <a:pPr algn="l" fontAlgn="auto">
              <a:lnSpc>
                <a:spcPct val="150000"/>
              </a:lnSpc>
              <a:spcAft>
                <a:spcPts val="0"/>
              </a:spcAft>
              <a:buClrTx/>
              <a:buSzTx/>
              <a:buFontTx/>
            </a:pPr>
            <a:r>
              <a:rPr lang="zh-CN" altLang="en-US" sz="3200" b="0">
                <a:effectLst>
                  <a:outerShdw blurRad="38100" dist="19050" dir="2700000" algn="tl" rotWithShape="0">
                    <a:schemeClr val="dk1">
                      <a:alpha val="40000"/>
                    </a:schemeClr>
                  </a:outerShdw>
                </a:effectLst>
              </a:rPr>
              <a:t>二、 学前教育机构与家庭合作的内容及形式</a:t>
            </a:r>
            <a:endParaRPr lang="zh-CN" altLang="en-US" sz="3200" b="0">
              <a:effectLst>
                <a:outerShdw blurRad="38100" dist="19050" dir="2700000" algn="tl" rotWithShape="0">
                  <a:schemeClr val="dk1">
                    <a:alpha val="40000"/>
                  </a:schemeClr>
                </a:outerShdw>
              </a:effectLst>
            </a:endParaRPr>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2"/>
          <p:cNvSpPr>
            <a:spLocks noGrp="1"/>
          </p:cNvSpPr>
          <p:nvPr>
            <p:ph type="title"/>
          </p:nvPr>
        </p:nvSpPr>
        <p:spPr>
          <a:xfrm>
            <a:off x="946785" y="4775200"/>
            <a:ext cx="9679305" cy="1219200"/>
          </a:xfrm>
        </p:spPr>
        <p:txBody>
          <a:bodyPr/>
          <a:lstStyle/>
          <a:p>
            <a:pPr algn="l" eaLnBrk="1" latinLnBrk="0" hangingPunct="1">
              <a:lnSpc>
                <a:spcPct val="150000"/>
              </a:lnSpc>
            </a:pPr>
            <a:r>
              <a:rPr lang="en-US" altLang="zh-CN" sz="4800" b="1" smtClean="0">
                <a:ea typeface="宋体" panose="02010600030101010101" pitchFamily="2" charset="-122"/>
              </a:rPr>
              <a:t>  </a:t>
            </a: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br>
              <a:rPr lang="en-US" altLang="zh-CN" sz="4800" b="1" smtClean="0">
                <a:ea typeface="宋体" panose="02010600030101010101" pitchFamily="2" charset="-122"/>
              </a:rPr>
            </a:br>
            <a:r>
              <a:rPr lang="en-US" altLang="zh-CN" sz="3200" b="1" smtClean="0">
                <a:ea typeface="宋体" panose="02010600030101010101" pitchFamily="2" charset="-122"/>
              </a:rPr>
              <a:t>                          </a:t>
            </a:r>
            <a:r>
              <a:rPr lang="zh-CN" altLang="en-US" sz="3200" b="1" smtClean="0">
                <a:ea typeface="宋体" panose="02010600030101010101" pitchFamily="2" charset="-122"/>
              </a:rPr>
              <a:t>思 考</a:t>
            </a:r>
            <a:br>
              <a:rPr lang="zh-CN" altLang="en-US" sz="3200" b="1" smtClean="0">
                <a:ea typeface="宋体" panose="02010600030101010101" pitchFamily="2" charset="-122"/>
              </a:rPr>
            </a:br>
            <a:r>
              <a:rPr lang="zh-CN" altLang="en-US" sz="3200" b="1" smtClean="0">
                <a:ea typeface="宋体" panose="02010600030101010101" pitchFamily="2" charset="-122"/>
              </a:rPr>
              <a:t>     </a:t>
            </a:r>
            <a:r>
              <a:rPr lang="en-US" altLang="zh-CN" sz="2800" b="1" smtClean="0">
                <a:latin typeface="楷体" panose="02010609060101010101" charset="-122"/>
                <a:ea typeface="楷体" panose="02010609060101010101" charset="-122"/>
                <a:cs typeface="楷体" panose="02010609060101010101" charset="-122"/>
              </a:rPr>
              <a:t>经过一个多月的寒假，幼儿又重返校园，小班的张老师发现，有些幼儿的变化很大，以前在幼儿园养成的一些好习惯都没有了，吃饭也不好好吃了，中午午休时也不睡觉了，上课小动作也变多了。这些现象让张老师很头疼。她心中奇怪：“为什么一个假期过后，孩子改变那么多？”</a:t>
            </a:r>
            <a:br>
              <a:rPr lang="en-US" altLang="zh-CN" sz="2800" b="1" smtClean="0">
                <a:latin typeface="楷体" panose="02010609060101010101" charset="-122"/>
                <a:ea typeface="楷体" panose="02010609060101010101" charset="-122"/>
                <a:cs typeface="楷体" panose="02010609060101010101" charset="-122"/>
              </a:rPr>
            </a:br>
            <a:r>
              <a:rPr lang="en-US" altLang="zh-CN" sz="2800" b="1" smtClean="0">
                <a:latin typeface="楷体" panose="02010609060101010101" charset="-122"/>
                <a:ea typeface="楷体" panose="02010609060101010101" charset="-122"/>
                <a:cs typeface="楷体" panose="02010609060101010101" charset="-122"/>
              </a:rPr>
              <a:t>    </a:t>
            </a:r>
            <a:r>
              <a:rPr lang="zh-CN" altLang="zh-CN" sz="2800" b="1" smtClean="0">
                <a:latin typeface="楷体" panose="02010609060101010101" charset="-122"/>
                <a:ea typeface="楷体" panose="02010609060101010101" charset="-122"/>
                <a:cs typeface="楷体" panose="02010609060101010101" charset="-122"/>
              </a:rPr>
              <a:t>想一想</a:t>
            </a:r>
            <a:r>
              <a:rPr lang="en-US" altLang="zh-CN" sz="2800" b="1" smtClean="0">
                <a:latin typeface="楷体" panose="02010609060101010101" charset="-122"/>
                <a:ea typeface="楷体" panose="02010609060101010101" charset="-122"/>
                <a:cs typeface="楷体" panose="02010609060101010101" charset="-122"/>
              </a:rPr>
              <a:t>：为什么会出现这样的情况？孩子的教育只需幼</a:t>
            </a:r>
            <a:br>
              <a:rPr lang="en-US" altLang="zh-CN" sz="2800" b="1" smtClean="0">
                <a:latin typeface="楷体" panose="02010609060101010101" charset="-122"/>
                <a:ea typeface="楷体" panose="02010609060101010101" charset="-122"/>
                <a:cs typeface="楷体" panose="02010609060101010101" charset="-122"/>
              </a:rPr>
            </a:br>
            <a:r>
              <a:rPr lang="en-US" altLang="zh-CN" sz="2800" b="1" smtClean="0">
                <a:latin typeface="楷体" panose="02010609060101010101" charset="-122"/>
                <a:ea typeface="楷体" panose="02010609060101010101" charset="-122"/>
                <a:cs typeface="楷体" panose="02010609060101010101" charset="-122"/>
              </a:rPr>
              <a:t>儿教师一方努力就可以完成吗？</a:t>
            </a:r>
            <a:endParaRPr lang="en-US" altLang="zh-CN" sz="2800" b="1" smtClean="0">
              <a:latin typeface="楷体" panose="02010609060101010101" charset="-122"/>
              <a:ea typeface="楷体" panose="02010609060101010101" charset="-122"/>
              <a:cs typeface="楷体" panose="02010609060101010101" charset="-122"/>
            </a:endParaRPr>
          </a:p>
        </p:txBody>
      </p:sp>
      <p:pic>
        <p:nvPicPr>
          <p:cNvPr id="2" name="图片 1"/>
          <p:cNvPicPr>
            <a:picLocks noChangeAspect="1"/>
          </p:cNvPicPr>
          <p:nvPr>
            <p:custDataLst>
              <p:tags r:id="rId1"/>
            </p:custDataLst>
          </p:nvPr>
        </p:nvPicPr>
        <p:blipFill>
          <a:blip r:embed="rId2"/>
          <a:stretch>
            <a:fillRect/>
          </a:stretch>
        </p:blipFill>
        <p:spPr>
          <a:xfrm>
            <a:off x="10506710" y="4152265"/>
            <a:ext cx="1366520" cy="1906905"/>
          </a:xfrm>
          <a:prstGeom prst="rect">
            <a:avLst/>
          </a:prstGeom>
        </p:spPr>
      </p:pic>
    </p:spTree>
    <p:custDataLst>
      <p:tags r:id="rId3"/>
    </p:custData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726940" cy="583565"/>
          </a:xfrm>
          <a:prstGeom prst="rect">
            <a:avLst/>
          </a:prstGeom>
          <a:noFill/>
        </p:spPr>
        <p:txBody>
          <a:bodyPr wrap="none" rtlCol="0">
            <a:spAutoFit/>
            <a:scene3d>
              <a:camera prst="orthographicFront"/>
              <a:lightRig rig="threePt" dir="t"/>
            </a:scene3d>
          </a:bodyPr>
          <a:p>
            <a:pPr algn="l"/>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a:t>
            </a:r>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学前教育与家庭</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598295" y="1425575"/>
            <a:ext cx="9006840" cy="2830195"/>
          </a:xfrm>
          <a:prstGeom prst="rect">
            <a:avLst/>
          </a:prstGeom>
          <a:noFill/>
        </p:spPr>
        <p:txBody>
          <a:bodyPr wrap="square" rtlCol="0">
            <a:spAutoFit/>
          </a:bodyPr>
          <a:p>
            <a:pPr fontAlgn="auto">
              <a:spcAft>
                <a:spcPts val="600"/>
              </a:spcAft>
            </a:pPr>
            <a:r>
              <a:rPr lang="zh-CN" altLang="en-US" sz="2800">
                <a:effectLst>
                  <a:outerShdw blurRad="38100" dist="19050" dir="2700000" algn="tl" rotWithShape="0">
                    <a:schemeClr val="dk1">
                      <a:alpha val="40000"/>
                    </a:schemeClr>
                  </a:outerShdw>
                </a:effectLst>
              </a:rPr>
              <a:t>一 、学前教育机构与家庭合作的意义</a:t>
            </a:r>
            <a:endParaRPr lang="zh-CN" altLang="en-US" sz="2800">
              <a:effectLst>
                <a:outerShdw blurRad="38100" dist="19050" dir="2700000" algn="tl" rotWithShape="0">
                  <a:schemeClr val="dk1">
                    <a:alpha val="40000"/>
                  </a:schemeClr>
                </a:outerShdw>
              </a:effectLst>
            </a:endParaRPr>
          </a:p>
          <a:p>
            <a:pPr fontAlgn="auto">
              <a:spcAft>
                <a:spcPts val="600"/>
              </a:spcAft>
            </a:pPr>
            <a:r>
              <a:rPr lang="zh-CN" altLang="en-US" sz="2800">
                <a:effectLst>
                  <a:outerShdw blurRad="38100" dist="19050" dir="2700000" algn="tl" rotWithShape="0">
                    <a:schemeClr val="dk1">
                      <a:alpha val="40000"/>
                    </a:schemeClr>
                  </a:outerShdw>
                </a:effectLst>
                <a:latin typeface="楷体" panose="02010609060101010101" charset="-122"/>
                <a:ea typeface="楷体" panose="02010609060101010101" charset="-122"/>
              </a:rPr>
              <a:t>    定义：家园合作是指幼儿园和家庭（含社区）都把自己当作促进儿童发展的主体，双方积极主动地相互了解、相互配合、相互支持，通过幼儿园与家庭的双向互动，共同促进儿童的身心发展。</a:t>
            </a:r>
            <a:endParaRPr lang="zh-CN" altLang="en-US" sz="2800">
              <a:effectLst>
                <a:outerShdw blurRad="38100" dist="19050" dir="2700000" algn="tl" rotWithShape="0">
                  <a:schemeClr val="dk1">
                    <a:alpha val="40000"/>
                  </a:schemeClr>
                </a:outerShdw>
              </a:effectLst>
            </a:endParaRPr>
          </a:p>
          <a:p>
            <a:pPr fontAlgn="auto">
              <a:spcAft>
                <a:spcPts val="600"/>
              </a:spcAft>
            </a:pPr>
            <a:endParaRPr lang="zh-CN" altLang="en-US" sz="2800">
              <a:effectLst>
                <a:outerShdw blurRad="38100" dist="19050" dir="2700000" algn="tl" rotWithShape="0">
                  <a:schemeClr val="dk1">
                    <a:alpha val="40000"/>
                  </a:schemeClr>
                </a:outerShdw>
              </a:effectLst>
            </a:endParaRPr>
          </a:p>
        </p:txBody>
      </p:sp>
      <p:pic>
        <p:nvPicPr>
          <p:cNvPr id="8" name="图片 7"/>
          <p:cNvPicPr>
            <a:picLocks noChangeAspect="1"/>
          </p:cNvPicPr>
          <p:nvPr/>
        </p:nvPicPr>
        <p:blipFill>
          <a:blip r:embed="rId1"/>
          <a:stretch>
            <a:fillRect/>
          </a:stretch>
        </p:blipFill>
        <p:spPr>
          <a:xfrm>
            <a:off x="6842125" y="3368040"/>
            <a:ext cx="5133975" cy="2857500"/>
          </a:xfrm>
          <a:prstGeom prst="rect">
            <a:avLst/>
          </a:prstGeom>
        </p:spPr>
      </p:pic>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6842125" y="3368040"/>
            <a:ext cx="5133975" cy="2857500"/>
          </a:xfrm>
          <a:prstGeom prst="rect">
            <a:avLst/>
          </a:prstGeom>
        </p:spPr>
      </p:pic>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学前教育与家庭</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598295" y="1425575"/>
            <a:ext cx="9617710" cy="2630170"/>
          </a:xfrm>
          <a:prstGeom prst="rect">
            <a:avLst/>
          </a:prstGeom>
          <a:noFill/>
        </p:spPr>
        <p:txBody>
          <a:bodyPr wrap="square" rtlCol="0">
            <a:spAutoFit/>
          </a:bodyPr>
          <a:p>
            <a:pPr fontAlgn="auto">
              <a:spcAft>
                <a:spcPts val="1200"/>
              </a:spcAft>
            </a:pPr>
            <a:r>
              <a:rPr lang="zh-CN" altLang="en-US" sz="2800">
                <a:effectLst>
                  <a:outerShdw blurRad="38100" dist="19050" dir="2700000" algn="tl" rotWithShape="0">
                    <a:schemeClr val="dk1">
                      <a:alpha val="40000"/>
                    </a:schemeClr>
                  </a:outerShdw>
                </a:effectLst>
              </a:rPr>
              <a:t>一 、学前教育机构与家庭合作的意义</a:t>
            </a:r>
            <a:endParaRPr lang="zh-CN" altLang="en-US" sz="2800">
              <a:effectLst>
                <a:outerShdw blurRad="38100" dist="19050" dir="2700000" algn="tl" rotWithShape="0">
                  <a:schemeClr val="dk1">
                    <a:alpha val="40000"/>
                  </a:schemeClr>
                </a:outerShdw>
              </a:effectLst>
            </a:endParaRPr>
          </a:p>
          <a:p>
            <a:pPr fontAlgn="auto">
              <a:spcAft>
                <a:spcPts val="600"/>
              </a:spcAft>
            </a:pPr>
            <a:r>
              <a:rPr lang="zh-CN" altLang="en-US" sz="28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（一）顺应世界幼儿教育发展的潮流</a:t>
            </a:r>
            <a:endParaRPr lang="zh-CN" altLang="en-US" sz="28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zh-CN" altLang="en-US" sz="28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（二）适应幼儿自身发展的需要</a:t>
            </a:r>
            <a:endParaRPr lang="zh-CN" altLang="en-US" sz="28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zh-CN" altLang="en-US" sz="28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（三）适应幼儿园教育、家庭教育、社区教育发展的需要</a:t>
            </a:r>
            <a:endParaRPr lang="zh-CN" altLang="en-US" sz="28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endParaRPr lang="zh-CN" altLang="en-US" sz="280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667750" y="2944495"/>
            <a:ext cx="3304540" cy="3304540"/>
          </a:xfrm>
          <a:prstGeom prst="rect">
            <a:avLst/>
          </a:prstGeom>
        </p:spPr>
      </p:pic>
      <p:sp>
        <p:nvSpPr>
          <p:cNvPr id="10" name="文本框 9"/>
          <p:cNvSpPr txBox="1"/>
          <p:nvPr/>
        </p:nvSpPr>
        <p:spPr>
          <a:xfrm>
            <a:off x="3855720" y="396240"/>
            <a:ext cx="4486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a:t>
            </a:r>
            <a:r>
              <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学前教育与家庭</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078865" y="1221740"/>
            <a:ext cx="10759440" cy="4846320"/>
          </a:xfrm>
          <a:prstGeom prst="rect">
            <a:avLst/>
          </a:prstGeom>
          <a:noFill/>
        </p:spPr>
        <p:txBody>
          <a:bodyPr wrap="square" rtlCol="0">
            <a:spAutoFit/>
          </a:bodyPr>
          <a:p>
            <a:pPr fontAlgn="auto">
              <a:spcAft>
                <a:spcPts val="600"/>
              </a:spcAft>
            </a:pPr>
            <a:r>
              <a:rPr lang="zh-CN" altLang="en-US" sz="3200">
                <a:solidFill>
                  <a:schemeClr val="tx1"/>
                </a:solidFill>
                <a:effectLst>
                  <a:outerShdw blurRad="38100" dist="19050" dir="2700000" algn="tl" rotWithShape="0">
                    <a:schemeClr val="dk1">
                      <a:alpha val="40000"/>
                    </a:schemeClr>
                  </a:outerShdw>
                </a:effectLst>
              </a:rPr>
              <a:t> 二、 学前教育机构与家庭合作的内容及形式</a:t>
            </a:r>
            <a:endParaRPr lang="zh-CN" altLang="en-US" sz="3200">
              <a:solidFill>
                <a:schemeClr val="tx1"/>
              </a:solidFill>
              <a:effectLst>
                <a:outerShdw blurRad="38100" dist="19050" dir="2700000" algn="tl" rotWithShape="0">
                  <a:schemeClr val="dk1">
                    <a:alpha val="40000"/>
                  </a:schemeClr>
                </a:outerShdw>
              </a:effectLst>
            </a:endParaRPr>
          </a:p>
          <a:p>
            <a:pPr fontAlgn="auto">
              <a:spcAft>
                <a:spcPts val="600"/>
              </a:spcAft>
            </a:pPr>
            <a:r>
              <a:rPr lang="zh-CN" altLang="en-US" sz="3200">
                <a:solidFill>
                  <a:schemeClr val="tx1"/>
                </a:solidFill>
                <a:effectLst>
                  <a:outerShdw blurRad="38100" dist="19050" dir="2700000" algn="tl" rotWithShape="0">
                    <a:schemeClr val="dk1">
                      <a:alpha val="40000"/>
                    </a:schemeClr>
                  </a:outerShdw>
                </a:effectLst>
              </a:rPr>
              <a:t>内容：</a:t>
            </a:r>
            <a:endParaRPr lang="zh-CN" altLang="en-US" sz="3200">
              <a:solidFill>
                <a:schemeClr val="tx1"/>
              </a:solidFill>
              <a:effectLst>
                <a:outerShdw blurRad="38100" dist="19050" dir="2700000" algn="tl" rotWithShape="0">
                  <a:schemeClr val="dk1">
                    <a:alpha val="40000"/>
                  </a:schemeClr>
                </a:outerShdw>
              </a:effectLst>
            </a:endParaRPr>
          </a:p>
          <a:p>
            <a:pPr fontAlgn="auto">
              <a:spcAft>
                <a:spcPts val="600"/>
              </a:spcAft>
            </a:pPr>
            <a:r>
              <a:rPr lang="zh-CN" altLang="en-US" sz="3200">
                <a:solidFill>
                  <a:schemeClr val="tx1"/>
                </a:solidFill>
                <a:effectLst>
                  <a:outerShdw blurRad="38100" dist="19050" dir="2700000" algn="tl" rotWithShape="0">
                    <a:schemeClr val="dk1">
                      <a:alpha val="40000"/>
                    </a:schemeClr>
                  </a:outerShdw>
                </a:effectLst>
              </a:rPr>
              <a:t>    </a:t>
            </a:r>
            <a:r>
              <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（一）宣传家园合作理念，加强教师和家长的家园合作意识</a:t>
            </a:r>
            <a:endPar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（二）注重家长参与，成立家长委员会</a:t>
            </a:r>
            <a:endPar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（三）建立健全的学前教育机构与家长沟通机制</a:t>
            </a:r>
            <a:endPar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（四）开展教师、家长和幼儿三者参与的互动活动</a:t>
            </a:r>
            <a:endPar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（五）发动群众积极性，创造和谐的外部环境</a:t>
            </a:r>
            <a:endPar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（六）强化监督机制，优化工作策略</a:t>
            </a:r>
            <a:endPar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（七）运用科技手段，提升家园沟通实效</a:t>
            </a:r>
            <a:endPar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endParaRPr lang="zh-CN" altLang="en-US" sz="24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2"/>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20184553"/>
</p:tagLst>
</file>

<file path=ppt/tags/tag10.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1.xml><?xml version="1.0" encoding="utf-8"?>
<p:tagLst xmlns:p="http://schemas.openxmlformats.org/presentationml/2006/main">
  <p:tag name="REFSHAPE" val="127969500"/>
</p:tagLst>
</file>

<file path=ppt/tags/tag12.xml><?xml version="1.0" encoding="utf-8"?>
<p:tagLst xmlns:p="http://schemas.openxmlformats.org/presentationml/2006/main">
  <p:tag name="REFSHAPE" val="127968684"/>
</p:tagLst>
</file>

<file path=ppt/tags/tag13.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4.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5.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6.xml><?xml version="1.0" encoding="utf-8"?>
<p:tagLst xmlns:p="http://schemas.openxmlformats.org/presentationml/2006/main">
  <p:tag name="REFSHAPE" val="553289524"/>
  <p:tag name="KSO_WM_UNIT_PLACING_PICTURE_USER_VIEWPORT" val="{&quot;height&quot;:3003,&quot;width&quot;:2152}"/>
</p:tagLst>
</file>

<file path=ppt/tags/tag17.xml><?xml version="1.0" encoding="utf-8"?>
<p:tagLst xmlns:p="http://schemas.openxmlformats.org/presentationml/2006/main">
  <p:tag name="KSO_WM_SPECIAL_SOURCE" val="bdnull"/>
</p:tagLst>
</file>

<file path=ppt/tags/tag18.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9.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xml><?xml version="1.0" encoding="utf-8"?>
<p:tagLst xmlns:p="http://schemas.openxmlformats.org/presentationml/2006/main">
  <p:tag name="KSO_WM_TAG_VERSION" val="1.0"/>
  <p:tag name="KSO_WM_TEMPLATE_CATEGORY" val="custom"/>
  <p:tag name="KSO_WM_TEMPLATE_INDEX" val="20184553"/>
</p:tagLst>
</file>

<file path=ppt/tags/tag20.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1.xml><?xml version="1.0" encoding="utf-8"?>
<p:tagLst xmlns:p="http://schemas.openxmlformats.org/presentationml/2006/main">
  <p:tag name="KSO_WM_TAG_VERSION" val="1.0"/>
  <p:tag name="KSO_WM_BEAUTIFY_FLAG" val="#wm#"/>
  <p:tag name="KSO_WM_TEMPLATE_CATEGORY" val="custom"/>
  <p:tag name="KSO_WM_TEMPLATE_INDEX" val="645"/>
  <p:tag name="KSO_WM_UNIT_TYPE" val="f"/>
  <p:tag name="KSO_WM_UNIT_INDEX" val="1"/>
  <p:tag name="KSO_WM_UNIT_ID" val="custom439_3*f*1"/>
  <p:tag name="KSO_WM_UNIT_CLEAR" val="1"/>
  <p:tag name="KSO_WM_UNIT_LAYERLEVEL" val="1"/>
  <p:tag name="KSO_WM_UNIT_VALUE" val="96"/>
  <p:tag name="KSO_WM_UNIT_HIGHLIGHT" val="0"/>
  <p:tag name="KSO_WM_UNIT_COMPATIBLE" val="0"/>
  <p:tag name="KSO_WM_UNIT_PRESET_TEXT_INDEX" val="4"/>
  <p:tag name="KSO_WM_UNIT_PRESET_TEXT_LEN" val="114"/>
</p:tagLst>
</file>

<file path=ppt/tags/tag22.xml><?xml version="1.0" encoding="utf-8"?>
<p:tagLst xmlns:p="http://schemas.openxmlformats.org/presentationml/2006/main">
  <p:tag name="KSO_WM_TAG_VERSION" val="1.0"/>
  <p:tag name="KSO_WM_BEAUTIFY_FLAG" val="#wm#"/>
  <p:tag name="KSO_WM_TEMPLATE_CATEGORY" val="custom"/>
  <p:tag name="KSO_WM_TEMPLATE_INDEX" val="645"/>
  <p:tag name="KSO_WM_UNIT_TYPE" val="f"/>
  <p:tag name="KSO_WM_UNIT_INDEX" val="2"/>
  <p:tag name="KSO_WM_UNIT_ID" val="custom439_3*f*2"/>
  <p:tag name="KSO_WM_UNIT_CLEAR" val="1"/>
  <p:tag name="KSO_WM_UNIT_LAYERLEVEL" val="1"/>
  <p:tag name="KSO_WM_UNIT_VALUE" val="96"/>
  <p:tag name="KSO_WM_UNIT_HIGHLIGHT" val="0"/>
  <p:tag name="KSO_WM_UNIT_COMPATIBLE" val="0"/>
  <p:tag name="KSO_WM_UNIT_PRESET_TEXT_INDEX" val="4"/>
  <p:tag name="KSO_WM_UNIT_PRESET_TEXT_LEN" val="114"/>
</p:tagLst>
</file>

<file path=ppt/tags/tag23.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4.xml><?xml version="1.0" encoding="utf-8"?>
<p:tagLst xmlns:p="http://schemas.openxmlformats.org/presentationml/2006/main">
  <p:tag name="REFSHAPE" val="553289524"/>
  <p:tag name="KSO_WM_UNIT_PLACING_PICTURE_USER_VIEWPORT" val="{&quot;height&quot;:3003,&quot;width&quot;:2152}"/>
</p:tagLst>
</file>

<file path=ppt/tags/tag25.xml><?xml version="1.0" encoding="utf-8"?>
<p:tagLst xmlns:p="http://schemas.openxmlformats.org/presentationml/2006/main">
  <p:tag name="KSO_WM_SPECIAL_SOURCE" val="bdnull"/>
</p:tagLst>
</file>

<file path=ppt/tags/tag26.xml><?xml version="1.0" encoding="utf-8"?>
<p:tagLst xmlns:p="http://schemas.openxmlformats.org/presentationml/2006/main">
  <p:tag name="REFSHAPE" val="553289524"/>
  <p:tag name="KSO_WM_UNIT_PLACING_PICTURE_USER_VIEWPORT" val="{&quot;height&quot;:3003,&quot;width&quot;:2152}"/>
</p:tagLst>
</file>

<file path=ppt/tags/tag27.xml><?xml version="1.0" encoding="utf-8"?>
<p:tagLst xmlns:p="http://schemas.openxmlformats.org/presentationml/2006/main">
  <p:tag name="KSO_WM_SPECIAL_SOURCE" val="bdnull"/>
</p:tagLst>
</file>

<file path=ppt/tags/tag28.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9.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xml><?xml version="1.0" encoding="utf-8"?>
<p:tagLst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30.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1.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2.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3.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4.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5.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36.xml><?xml version="1.0" encoding="utf-8"?>
<p:tagLst xmlns:p="http://schemas.openxmlformats.org/presentationml/2006/main">
  <p:tag name="KSO_WM_SPECIAL_SOURCE" val="bdnull"/>
</p:tagLst>
</file>

<file path=ppt/tags/tag37.xml><?xml version="1.0" encoding="utf-8"?>
<p:tagLst xmlns:p="http://schemas.openxmlformats.org/presentationml/2006/main">
  <p:tag name="KSO_WM_SPECIAL_SOURCE" val="bdnull"/>
</p:tagLst>
</file>

<file path=ppt/tags/tag4.xml><?xml version="1.0" encoding="utf-8"?>
<p:tagLst xmlns:p="http://schemas.openxmlformats.org/presentationml/2006/main">
  <p:tag name="KSO_WM_TAG_VERSION" val="1.0"/>
  <p:tag name="KSO_WM_TEMPLATE_CATEGORY" val="custom"/>
  <p:tag name="KSO_WM_TEMPLATE_INDEX" val="20184553"/>
</p:tagLst>
</file>

<file path=ppt/tags/tag5.xml><?xml version="1.0" encoding="utf-8"?>
<p:tagLst xmlns:p="http://schemas.openxmlformats.org/presentationml/2006/main">
  <p:tag name="KSO_WM_TAG_VERSION" val="1.0"/>
  <p:tag name="KSO_WM_TEMPLATE_CATEGORY" val="custom"/>
  <p:tag name="KSO_WM_TEMPLATE_INDEX" val="20184553"/>
</p:tagLst>
</file>

<file path=ppt/tags/tag6.xml><?xml version="1.0" encoding="utf-8"?>
<p:tagLst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7.xml><?xml version="1.0" encoding="utf-8"?>
<p:tagLst xmlns:p="http://schemas.openxmlformats.org/presentationml/2006/main">
  <p:tag name="KSO_WM_SPECIAL_SOURCE" val="bdnull"/>
</p:tagLst>
</file>

<file path=ppt/tags/tag8.xml><?xml version="1.0" encoding="utf-8"?>
<p:tagLst xmlns:p="http://schemas.openxmlformats.org/presentationml/2006/main">
  <p:tag name="REFSHAPE" val="127969500"/>
</p:tagLst>
</file>

<file path=ppt/tags/tag9.xml><?xml version="1.0" encoding="utf-8"?>
<p:tagLst xmlns:p="http://schemas.openxmlformats.org/presentationml/2006/main">
  <p:tag name="REFSHAPE" val="127968684"/>
</p:tagLst>
</file>

<file path=ppt/theme/theme1.xml><?xml version="1.0" encoding="utf-8"?>
<a:theme xmlns:a="http://schemas.openxmlformats.org/drawingml/2006/main" name="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2606</Words>
  <Application>WPS 演示</Application>
  <PresentationFormat>宽屏</PresentationFormat>
  <Paragraphs>131</Paragraphs>
  <Slides>22</Slides>
  <Notes>31</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22</vt:i4>
      </vt:variant>
    </vt:vector>
  </HeadingPairs>
  <TitlesOfParts>
    <vt:vector size="34" baseType="lpstr">
      <vt:lpstr>Arial</vt:lpstr>
      <vt:lpstr>宋体</vt:lpstr>
      <vt:lpstr>Wingdings</vt:lpstr>
      <vt:lpstr>黑体</vt:lpstr>
      <vt:lpstr>微软雅黑</vt:lpstr>
      <vt:lpstr>楷体</vt:lpstr>
      <vt:lpstr>Segoe Print</vt:lpstr>
      <vt:lpstr>Calibri</vt:lpstr>
      <vt:lpstr>Arial Unicode MS</vt:lpstr>
      <vt:lpstr>Office 主题</vt:lpstr>
      <vt:lpstr>Nature Illustration 16x9</vt:lpstr>
      <vt:lpstr>1_Office 主题</vt:lpstr>
      <vt:lpstr>第十二章 学前教育机构与家庭、社区   </vt:lpstr>
      <vt:lpstr>PowerPoint 演示文稿</vt:lpstr>
      <vt:lpstr>PowerPoint 演示文稿</vt:lpstr>
      <vt:lpstr>PowerPoint 演示文稿</vt:lpstr>
      <vt:lpstr>PowerPoint 演示文稿</vt:lpstr>
      <vt:lpstr>                                  思 考      经过一个多月的寒假，幼儿又重返校园，小班的张老师发现，有些幼儿的变化很大，以前在幼儿园养成的一些好习惯都没有了，吃饭也不好好吃了，中午午休时也不睡觉了，上课小动作也变多了。这些现象让张老师很头疼。她心中奇怪：“为什么一个假期过后，孩子改变那么多？”     想一想：为什么会出现这样的情况？孩子的教育只需幼 儿教师一方努力就可以完成吗？</vt:lpstr>
      <vt:lpstr>PowerPoint 演示文稿</vt:lpstr>
      <vt:lpstr>PowerPoint 演示文稿</vt:lpstr>
      <vt:lpstr>PowerPoint 演示文稿</vt:lpstr>
      <vt:lpstr>PowerPoint 演示文稿</vt:lpstr>
      <vt:lpstr>             案例：某幼儿园为了使家长克服包办代替现象，与幼儿园配合一起培养孩子自理能力，召开一次家长会，请家长看孩子穿衣服比赛——“看谁穿的快”的游戏。在比赛之后，向家长讲述包办不是爱，是对幼儿发展的剥夺，帮助家长改正错误的教养态度，与幼儿园配合，培养幼儿生活自理能力。</vt:lpstr>
      <vt:lpstr>             案例：某幼儿园在开展“爱牙知识小讲堂”时邀请家长对幼儿进行爱牙教育，当医生的森森妈妈很乐意来当助教。森森妈妈先是拿出了一张神秘的大图片，上面画着显微镜下细菌和蛀牙的样子，孩子们看后都说：“真可怕呀，蛀牙真难看。”森森妈妈趁机给小朋友讲了蛀牙的危害。之后，森森妈妈又教给幼儿正确的刷牙方法，还请小朋友上来表演如何刷牙。大家看的可认真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思考题    1.什么是家园合作？家园合作的意义有哪些？ 2.简述家园合作的内容及形式。 3.学前教育机构与社区合作的内容有哪些？ 4.元旦快到了，有家长向教师反应要让他的孩子在演出中担任主持人，如果你是这位教师你怎么办? 5.你班有个小朋友经常抢别人的玩具，自己不玩也不让别人玩。作为幼儿教师，你怎么办?请结合家园合作的内容作答。</vt:lpstr>
      <vt:lpstr>谢 谢 观 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吹空调吃泡面</cp:lastModifiedBy>
  <cp:revision>142</cp:revision>
  <dcterms:created xsi:type="dcterms:W3CDTF">2018-03-01T02:03:00Z</dcterms:created>
  <dcterms:modified xsi:type="dcterms:W3CDTF">2021-01-29T08:40:54Z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